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9"/>
  </p:notesMasterIdLst>
  <p:sldIdLst>
    <p:sldId id="268" r:id="rId3"/>
    <p:sldId id="269" r:id="rId4"/>
    <p:sldId id="272" r:id="rId5"/>
    <p:sldId id="273" r:id="rId6"/>
    <p:sldId id="274" r:id="rId7"/>
    <p:sldId id="275" r:id="rId8"/>
    <p:sldId id="276" r:id="rId9"/>
    <p:sldId id="285" r:id="rId10"/>
    <p:sldId id="286" r:id="rId11"/>
    <p:sldId id="277" r:id="rId12"/>
    <p:sldId id="278" r:id="rId13"/>
    <p:sldId id="279" r:id="rId14"/>
    <p:sldId id="280" r:id="rId15"/>
    <p:sldId id="281" r:id="rId16"/>
    <p:sldId id="283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34" y="90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9" d="100"/>
          <a:sy n="69" d="100"/>
        </p:scale>
        <p:origin x="3264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0846D-06AB-436B-A8A1-02BC4BEA9542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77624-A13E-4681-A7F9-D440BD06EC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498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838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7911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5816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685"/>
            <a:ext cx="9144000" cy="688568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763002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/>
          </p:nvPr>
        </p:nvSpPr>
        <p:spPr>
          <a:xfrm>
            <a:off x="1471613" y="3448050"/>
            <a:ext cx="6662737" cy="17748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005357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68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114097"/>
            <a:ext cx="7886700" cy="1154661"/>
          </a:xfrm>
        </p:spPr>
        <p:txBody>
          <a:bodyPr/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0" y="2606565"/>
            <a:ext cx="7886700" cy="3570397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9067838D-A64D-4E66-BD46-21EB438C63D3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4323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C6FB-3747-4C4D-BF14-4C5F2674A2A8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ACDB-9022-4C0C-9784-DDC038A21E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4310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C6FB-3747-4C4D-BF14-4C5F2674A2A8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ACDB-9022-4C0C-9784-DDC038A21E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443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C6FB-3747-4C4D-BF14-4C5F2674A2A8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ACDB-9022-4C0C-9784-DDC038A21E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4468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C6FB-3747-4C4D-BF14-4C5F2674A2A8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ACDB-9022-4C0C-9784-DDC038A21E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7123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C6FB-3747-4C4D-BF14-4C5F2674A2A8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ACDB-9022-4C0C-9784-DDC038A21E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0463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C6FB-3747-4C4D-BF14-4C5F2674A2A8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ACDB-9022-4C0C-9784-DDC038A21E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295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041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C6FB-3747-4C4D-BF14-4C5F2674A2A8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ACDB-9022-4C0C-9784-DDC038A21E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4234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C6FB-3747-4C4D-BF14-4C5F2674A2A8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ACDB-9022-4C0C-9784-DDC038A21E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5196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C6FB-3747-4C4D-BF14-4C5F2674A2A8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ACDB-9022-4C0C-9784-DDC038A21E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3896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C6FB-3747-4C4D-BF14-4C5F2674A2A8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ACDB-9022-4C0C-9784-DDC038A21E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99063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C6FB-3747-4C4D-BF14-4C5F2674A2A8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ACDB-9022-4C0C-9784-DDC038A21E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9411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C6FB-3747-4C4D-BF14-4C5F2674A2A8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ACDB-9022-4C0C-9784-DDC038A21E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6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0172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750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70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173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7395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73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87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7838D-A64D-4E66-BD46-21EB438C63D3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760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AC6FB-3747-4C4D-BF14-4C5F2674A2A8}" type="datetimeFigureOut">
              <a:rPr lang="pt-BR" smtClean="0"/>
              <a:t>20/11/2017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FACDB-9022-4C0C-9784-DDC038A21E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258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6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7506" y="1720473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  <a:latin typeface="+mn-lt"/>
              </a:rPr>
              <a:t>Oficina “Acesso à informação, exceções legais e privacidade”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350874" y="4318361"/>
            <a:ext cx="84209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dirty="0">
                <a:solidFill>
                  <a:schemeClr val="bg1"/>
                </a:solidFill>
                <a:latin typeface="+mn-lt"/>
              </a:rPr>
              <a:t>Coordenação-Geral de Recursos de Acesso à Informação</a:t>
            </a:r>
          </a:p>
          <a:p>
            <a:pPr algn="ctr"/>
            <a:r>
              <a:rPr lang="pt-BR" sz="2800" dirty="0">
                <a:solidFill>
                  <a:schemeClr val="bg1"/>
                </a:solidFill>
                <a:latin typeface="+mn-lt"/>
              </a:rPr>
              <a:t>Ouvidoria-Geral da União</a:t>
            </a:r>
          </a:p>
          <a:p>
            <a:pPr algn="ctr"/>
            <a:endParaRPr lang="pt-BR" sz="2800" dirty="0">
              <a:solidFill>
                <a:schemeClr val="bg1"/>
              </a:solidFill>
              <a:latin typeface="+mn-lt"/>
            </a:endParaRPr>
          </a:p>
          <a:p>
            <a:r>
              <a:rPr lang="pt-BR" sz="2800" dirty="0">
                <a:solidFill>
                  <a:schemeClr val="bg1"/>
                </a:solidFill>
                <a:latin typeface="+mn-lt"/>
              </a:rPr>
              <a:t>Instrutores: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+mn-lt"/>
              </a:rPr>
              <a:t>Érica Queiroz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+mn-lt"/>
              </a:rPr>
              <a:t>Jorge Fontelles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+mn-lt"/>
              </a:rPr>
              <a:t>Rogério Goulart</a:t>
            </a:r>
          </a:p>
        </p:txBody>
      </p:sp>
    </p:spTree>
    <p:extLst>
      <p:ext uri="{BB962C8B-B14F-4D97-AF65-F5344CB8AC3E}">
        <p14:creationId xmlns:p14="http://schemas.microsoft.com/office/powerpoint/2010/main" val="1521363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1691" y="1199009"/>
            <a:ext cx="7886700" cy="1325563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O artigo 13 do Decreto 7.724/2012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511692" y="2906410"/>
            <a:ext cx="7886699" cy="4247900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</a:rPr>
              <a:t>Art. 13.  Não serão atendidos pedidos de acesso à informação: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</a:rPr>
              <a:t>I - genéricos;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</a:rPr>
              <a:t>II - desproporcionais ou desarrazoados; ou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</a:rPr>
              <a:t>III - que exijam trabalhos adicionais de análise, interpretação ou consolidação de dados e informações, ou serviço de produção ou tratamento de dados que não seja de competência do órgão ou entidade.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256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1692" y="947800"/>
            <a:ext cx="7886700" cy="1325563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Pedido genérico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511692" y="2273363"/>
            <a:ext cx="7886699" cy="4559515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Características:</a:t>
            </a:r>
          </a:p>
          <a:p>
            <a:pPr lvl="1"/>
            <a:r>
              <a:rPr lang="pt-BR" dirty="0">
                <a:solidFill>
                  <a:schemeClr val="bg1"/>
                </a:solidFill>
              </a:rPr>
              <a:t>Não descreve de forma delimitada (quantidade, período temporal, localização, sujeito, recorte temático, formato, etc.) o objeto do pedido de acesso a informação; ou</a:t>
            </a:r>
          </a:p>
          <a:p>
            <a:pPr lvl="1"/>
            <a:r>
              <a:rPr lang="pt-BR" dirty="0">
                <a:solidFill>
                  <a:schemeClr val="bg1"/>
                </a:solidFill>
              </a:rPr>
              <a:t>Torna impossível compreender o objeto da solicitação.</a:t>
            </a:r>
          </a:p>
          <a:p>
            <a:r>
              <a:rPr lang="pt-BR" dirty="0">
                <a:solidFill>
                  <a:schemeClr val="bg1"/>
                </a:solidFill>
              </a:rPr>
              <a:t>O que fazer?</a:t>
            </a:r>
          </a:p>
          <a:p>
            <a:pPr lvl="1"/>
            <a:r>
              <a:rPr lang="pt-BR" dirty="0">
                <a:solidFill>
                  <a:schemeClr val="bg1"/>
                </a:solidFill>
              </a:rPr>
              <a:t>Boa prática: entrar em contato com o cidadão e pedir mais elementos para resposta ao pedido. Se ainda não for possível compreender o pedido, respondê-lo orientando o cidadão a apresentar novo pedido, com os elementos faltantes.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5660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1691" y="1188962"/>
            <a:ext cx="7886700" cy="1325563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Pedido desarrazoado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511692" y="2514525"/>
            <a:ext cx="7886699" cy="4247900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Características: </a:t>
            </a:r>
          </a:p>
          <a:p>
            <a:pPr lvl="1"/>
            <a:r>
              <a:rPr lang="pt-BR" dirty="0">
                <a:solidFill>
                  <a:schemeClr val="bg1"/>
                </a:solidFill>
              </a:rPr>
              <a:t>Não encontra amparo nos objetivos da Lei de Acesso ou nas garantias fundamentais previstas na Constituição; ou</a:t>
            </a:r>
          </a:p>
          <a:p>
            <a:pPr lvl="1"/>
            <a:r>
              <a:rPr lang="pt-BR" dirty="0">
                <a:solidFill>
                  <a:schemeClr val="bg1"/>
                </a:solidFill>
              </a:rPr>
              <a:t>Em desconformidade com o interesse público.</a:t>
            </a:r>
          </a:p>
          <a:p>
            <a:r>
              <a:rPr lang="pt-BR" dirty="0">
                <a:solidFill>
                  <a:schemeClr val="bg1"/>
                </a:solidFill>
              </a:rPr>
              <a:t>Exemplo: “Gostaria de obter cópia da planta baixa da penitenciária Y”</a:t>
            </a:r>
          </a:p>
        </p:txBody>
      </p:sp>
    </p:spTree>
    <p:extLst>
      <p:ext uri="{BB962C8B-B14F-4D97-AF65-F5344CB8AC3E}">
        <p14:creationId xmlns:p14="http://schemas.microsoft.com/office/powerpoint/2010/main" val="2800957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1692" y="1008090"/>
            <a:ext cx="7886700" cy="1325563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Pedido desproporcional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511692" y="2333654"/>
            <a:ext cx="7886699" cy="4247900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Possibilidade de que uma única demanda, em decorrência de sua dimensão, inviabilize o trabalho de toda uma unidade do órgão ou da entidade pública por um período de tempo considerável;</a:t>
            </a:r>
          </a:p>
          <a:p>
            <a:r>
              <a:rPr lang="pt-BR" dirty="0">
                <a:solidFill>
                  <a:schemeClr val="bg1"/>
                </a:solidFill>
              </a:rPr>
              <a:t>Imprescindível explicar ao cidadão, de forma clara e precisa, a </a:t>
            </a:r>
            <a:r>
              <a:rPr lang="pt-BR" b="1" dirty="0">
                <a:solidFill>
                  <a:schemeClr val="bg1"/>
                </a:solidFill>
              </a:rPr>
              <a:t>quantidade estimada de horas </a:t>
            </a:r>
            <a:r>
              <a:rPr lang="pt-BR" dirty="0">
                <a:solidFill>
                  <a:schemeClr val="bg1"/>
                </a:solidFill>
              </a:rPr>
              <a:t>para a entrega da informação, e o impacto, </a:t>
            </a:r>
            <a:r>
              <a:rPr lang="pt-BR" b="1" dirty="0">
                <a:solidFill>
                  <a:schemeClr val="bg1"/>
                </a:solidFill>
              </a:rPr>
              <a:t>objetivamente demonstrado</a:t>
            </a:r>
            <a:r>
              <a:rPr lang="pt-BR" dirty="0">
                <a:solidFill>
                  <a:schemeClr val="bg1"/>
                </a:solidFill>
              </a:rPr>
              <a:t>, para o atendimento das demais demandas da unidade.</a:t>
            </a:r>
          </a:p>
        </p:txBody>
      </p:sp>
    </p:spTree>
    <p:extLst>
      <p:ext uri="{BB962C8B-B14F-4D97-AF65-F5344CB8AC3E}">
        <p14:creationId xmlns:p14="http://schemas.microsoft.com/office/powerpoint/2010/main" val="3217674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1692" y="1008090"/>
            <a:ext cx="7886700" cy="1325563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Trabalhos adicionais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511692" y="2333654"/>
            <a:ext cx="7886699" cy="4247900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A informação a ser disponibilizada precisa necessariamente passar por um processo de tratamento, em função de limitações técnicas ou da carência de recursos humanos;</a:t>
            </a:r>
          </a:p>
          <a:p>
            <a:r>
              <a:rPr lang="pt-BR" b="1" u="sng" dirty="0">
                <a:solidFill>
                  <a:schemeClr val="bg1"/>
                </a:solidFill>
              </a:rPr>
              <a:t>Atenção</a:t>
            </a:r>
            <a:r>
              <a:rPr lang="pt-BR" dirty="0">
                <a:solidFill>
                  <a:schemeClr val="bg1"/>
                </a:solidFill>
              </a:rPr>
              <a:t>: a informação deve ser disponibilizada ao cidadão da maneira que se encontrar para que ele realize o tratamento, exceto se for necessária triagem, considerada desproporcional, para proteção de informações pessoais ou sigilosas.</a:t>
            </a:r>
          </a:p>
        </p:txBody>
      </p:sp>
    </p:spTree>
    <p:extLst>
      <p:ext uri="{BB962C8B-B14F-4D97-AF65-F5344CB8AC3E}">
        <p14:creationId xmlns:p14="http://schemas.microsoft.com/office/powerpoint/2010/main" val="2173486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1692" y="1008090"/>
            <a:ext cx="7886700" cy="1325563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Direito à privacidade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511692" y="2333654"/>
            <a:ext cx="7886699" cy="4247900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Direito de estar só?</a:t>
            </a:r>
          </a:p>
          <a:p>
            <a:r>
              <a:rPr lang="pt-BR" dirty="0">
                <a:solidFill>
                  <a:schemeClr val="bg1"/>
                </a:solidFill>
              </a:rPr>
              <a:t>Direito de não ser incomodado?</a:t>
            </a:r>
          </a:p>
          <a:p>
            <a:r>
              <a:rPr lang="pt-BR" dirty="0">
                <a:solidFill>
                  <a:schemeClr val="bg1"/>
                </a:solidFill>
              </a:rPr>
              <a:t>Direito a ter segredos?</a:t>
            </a:r>
          </a:p>
          <a:p>
            <a:r>
              <a:rPr lang="pt-BR" dirty="0">
                <a:solidFill>
                  <a:schemeClr val="bg1"/>
                </a:solidFill>
              </a:rPr>
              <a:t>Direito a controlar o uso de informações pessoais?</a:t>
            </a:r>
          </a:p>
          <a:p>
            <a:r>
              <a:rPr lang="pt-BR" dirty="0">
                <a:solidFill>
                  <a:schemeClr val="bg1"/>
                </a:solidFill>
              </a:rPr>
              <a:t>Direito à livre expressão da individualidade?</a:t>
            </a:r>
          </a:p>
          <a:p>
            <a:r>
              <a:rPr lang="pt-BR" dirty="0">
                <a:solidFill>
                  <a:schemeClr val="bg1"/>
                </a:solidFill>
              </a:rPr>
              <a:t>Direito à intimidade?</a:t>
            </a:r>
          </a:p>
        </p:txBody>
      </p:sp>
    </p:spTree>
    <p:extLst>
      <p:ext uri="{BB962C8B-B14F-4D97-AF65-F5344CB8AC3E}">
        <p14:creationId xmlns:p14="http://schemas.microsoft.com/office/powerpoint/2010/main" val="2005416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1692" y="824784"/>
            <a:ext cx="7886700" cy="1325563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Direito à privacidade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511692" y="2150347"/>
            <a:ext cx="7886699" cy="4431207"/>
          </a:xfrm>
        </p:spPr>
        <p:txBody>
          <a:bodyPr>
            <a:normAutofit fontScale="85000" lnSpcReduction="20000"/>
          </a:bodyPr>
          <a:lstStyle/>
          <a:p>
            <a:pPr marL="285750" indent="-285750" algn="just"/>
            <a:r>
              <a:rPr lang="pt-BR" sz="3000" dirty="0">
                <a:solidFill>
                  <a:schemeClr val="bg1"/>
                </a:solidFill>
              </a:rPr>
              <a:t>O tratamento das informações pessoais deve ser feito de forma transparente e com respeito à intimidade, vida privada, honra e imagem das pessoas, bem como às liberdades e garantias individuais (art. 31 da LAI e art. 55 do Decreto n° 7.724/12). No entanto, nem toda informação pessoal estará sujeita à restrição de acesso (art. 57 e art. 55 do Decreto n° 7.724/11);</a:t>
            </a:r>
          </a:p>
          <a:p>
            <a:pPr algn="just"/>
            <a:endParaRPr lang="pt-BR" sz="3000" dirty="0">
              <a:solidFill>
                <a:schemeClr val="bg1"/>
              </a:solidFill>
            </a:endParaRPr>
          </a:p>
          <a:p>
            <a:pPr marL="285750" indent="-285750" algn="just"/>
            <a:r>
              <a:rPr lang="pt-BR" sz="3000" dirty="0">
                <a:solidFill>
                  <a:schemeClr val="bg1"/>
                </a:solidFill>
              </a:rPr>
              <a:t>Segundo a Lei do Cadastro Positivo (Lei n 12.414/11), informações sensíveis caracterizam-se como sendo aquelas pertinentes à origem social e étnica, à saúde, à informação genética, à orientação sexual e às convicções políticas, religiosas e filosóficas.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3168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531789" y="966745"/>
            <a:ext cx="7886699" cy="5539563"/>
          </a:xfrm>
        </p:spPr>
        <p:txBody>
          <a:bodyPr/>
          <a:lstStyle/>
          <a:p>
            <a:pPr marL="0" indent="0">
              <a:buNone/>
            </a:pPr>
            <a:r>
              <a:rPr lang="pt-BR" sz="4000" dirty="0">
                <a:solidFill>
                  <a:schemeClr val="bg1"/>
                </a:solidFill>
              </a:rPr>
              <a:t>Conteúdo da Oficina</a:t>
            </a:r>
          </a:p>
          <a:p>
            <a:pPr marL="0" indent="0">
              <a:buNone/>
            </a:pPr>
            <a:endParaRPr lang="pt-BR" sz="4000" dirty="0">
              <a:solidFill>
                <a:schemeClr val="bg1"/>
              </a:solidFill>
            </a:endParaRPr>
          </a:p>
          <a:p>
            <a:pPr lvl="1" fontAlgn="base"/>
            <a:r>
              <a:rPr lang="pt-BR" sz="2800" dirty="0">
                <a:solidFill>
                  <a:schemeClr val="bg1"/>
                </a:solidFill>
              </a:rPr>
              <a:t>Formalidades para a constituição do Termo de Classificação de Informações (TCI); </a:t>
            </a:r>
          </a:p>
          <a:p>
            <a:pPr lvl="1" fontAlgn="base"/>
            <a:r>
              <a:rPr lang="pt-BR" sz="2800" dirty="0">
                <a:solidFill>
                  <a:schemeClr val="bg1"/>
                </a:solidFill>
              </a:rPr>
              <a:t>Sigilos legais; </a:t>
            </a:r>
          </a:p>
          <a:p>
            <a:pPr lvl="1" fontAlgn="base"/>
            <a:r>
              <a:rPr lang="pt-BR" sz="2800" dirty="0">
                <a:solidFill>
                  <a:schemeClr val="bg1"/>
                </a:solidFill>
              </a:rPr>
              <a:t>Interpretação e aplicação do artigo 13 do Decreto 7.724/2012; e</a:t>
            </a:r>
          </a:p>
          <a:p>
            <a:pPr lvl="1" fontAlgn="base"/>
            <a:r>
              <a:rPr lang="pt-BR" sz="2800" dirty="0">
                <a:solidFill>
                  <a:schemeClr val="bg1"/>
                </a:solidFill>
              </a:rPr>
              <a:t>Proteção da privacidade. </a:t>
            </a:r>
          </a:p>
          <a:p>
            <a:pPr lvl="1" fontAlgn="base"/>
            <a:endParaRPr lang="pt-BR" sz="2800" dirty="0">
              <a:solidFill>
                <a:schemeClr val="bg1"/>
              </a:solidFill>
            </a:endParaRPr>
          </a:p>
          <a:p>
            <a:pPr fontAlgn="base"/>
            <a:endParaRPr lang="pt-BR" dirty="0"/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847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1692" y="776977"/>
            <a:ext cx="7886700" cy="1325563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bg1"/>
                </a:solidFill>
              </a:rPr>
              <a:t>Hipóteses legais para classificação da informação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51692" y="1939332"/>
            <a:ext cx="8410471" cy="4642222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pt-BR" sz="1700" dirty="0">
                <a:solidFill>
                  <a:schemeClr val="bg1"/>
                </a:solidFill>
              </a:rPr>
              <a:t>São consideradas imprescindíveis à segurança da sociedade ou do Estado e, portanto, passíveis de classificação as informações cuja divulgação ou acesso irrestrito possam:</a:t>
            </a:r>
          </a:p>
          <a:p>
            <a:pPr marL="0" indent="0" algn="just">
              <a:buNone/>
              <a:defRPr/>
            </a:pPr>
            <a:r>
              <a:rPr lang="pt-BR" sz="1700" dirty="0">
                <a:solidFill>
                  <a:schemeClr val="bg1"/>
                </a:solidFill>
              </a:rPr>
              <a:t>I - pôr em risco a defesa e a soberania nacionais ou a integridade do território nacional; </a:t>
            </a:r>
          </a:p>
          <a:p>
            <a:pPr marL="0" indent="0" algn="just">
              <a:buNone/>
              <a:defRPr/>
            </a:pPr>
            <a:r>
              <a:rPr lang="pt-BR" sz="1700" dirty="0">
                <a:solidFill>
                  <a:schemeClr val="bg1"/>
                </a:solidFill>
              </a:rPr>
              <a:t>II - prejudicar ou pôr em risco a condução de negociações ou as relações internacionais do País, ou as que tenham sido fornecidas em caráter sigiloso por outros Estados e organismos </a:t>
            </a:r>
            <a:r>
              <a:rPr lang="pt-BR" sz="1600" dirty="0">
                <a:solidFill>
                  <a:schemeClr val="bg1"/>
                </a:solidFill>
              </a:rPr>
              <a:t>internacionais</a:t>
            </a:r>
            <a:r>
              <a:rPr lang="pt-BR" sz="1700" dirty="0">
                <a:solidFill>
                  <a:schemeClr val="bg1"/>
                </a:solidFill>
              </a:rPr>
              <a:t>; </a:t>
            </a:r>
          </a:p>
          <a:p>
            <a:pPr marL="0" indent="0" algn="just">
              <a:buNone/>
              <a:defRPr/>
            </a:pPr>
            <a:r>
              <a:rPr lang="pt-BR" sz="1700" dirty="0">
                <a:solidFill>
                  <a:schemeClr val="bg1"/>
                </a:solidFill>
              </a:rPr>
              <a:t>III - pôr em risco a vida, a segurança ou a saúde da população;  </a:t>
            </a:r>
          </a:p>
          <a:p>
            <a:pPr marL="0" indent="0" algn="just">
              <a:buNone/>
              <a:defRPr/>
            </a:pPr>
            <a:r>
              <a:rPr lang="pt-BR" sz="1700" dirty="0">
                <a:solidFill>
                  <a:schemeClr val="bg1"/>
                </a:solidFill>
              </a:rPr>
              <a:t>IV - oferecer elevado risco à estabilidade financeira, econômica ou monetária do País;</a:t>
            </a:r>
          </a:p>
          <a:p>
            <a:pPr marL="0" indent="0" algn="just">
              <a:buNone/>
              <a:defRPr/>
            </a:pPr>
            <a:r>
              <a:rPr lang="pt-BR" sz="1700" dirty="0">
                <a:solidFill>
                  <a:schemeClr val="bg1"/>
                </a:solidFill>
              </a:rPr>
              <a:t>V - prejudicar ou causar risco a planos ou operações estratégicos das Forças Armadas; </a:t>
            </a:r>
          </a:p>
          <a:p>
            <a:pPr marL="0" indent="0" algn="just">
              <a:buNone/>
              <a:defRPr/>
            </a:pPr>
            <a:r>
              <a:rPr lang="pt-BR" sz="1700" dirty="0">
                <a:solidFill>
                  <a:schemeClr val="bg1"/>
                </a:solidFill>
              </a:rPr>
              <a:t>VI - prejudicar ou causar risco a projetos de pesquisa e desenvolvimento científico ou tecnológico, assim como a sistemas, bens, instalações ou áreas de interesse estratégico nacional; </a:t>
            </a:r>
          </a:p>
          <a:p>
            <a:pPr marL="0" indent="0" algn="just">
              <a:buNone/>
              <a:defRPr/>
            </a:pPr>
            <a:r>
              <a:rPr lang="pt-BR" sz="1700" dirty="0">
                <a:solidFill>
                  <a:schemeClr val="bg1"/>
                </a:solidFill>
              </a:rPr>
              <a:t>VII - pôr em risco a segurança de instituições ou de altas autoridades nacionais ou estrangeiras e seus familiares; ou </a:t>
            </a:r>
          </a:p>
          <a:p>
            <a:pPr marL="0" indent="0" algn="just">
              <a:buNone/>
              <a:defRPr/>
            </a:pPr>
            <a:r>
              <a:rPr lang="pt-BR" sz="1700" dirty="0">
                <a:solidFill>
                  <a:schemeClr val="bg1"/>
                </a:solidFill>
              </a:rPr>
              <a:t>VIII - comprometer atividades de inteligência, bem como de investigação ou fiscalização em andamento, relacionadas com a prevenção ou repressão de infrações.</a:t>
            </a:r>
          </a:p>
          <a:p>
            <a:pPr marL="0" indent="0" algn="just">
              <a:buNone/>
              <a:defRPr/>
            </a:pPr>
            <a:endParaRPr lang="pt-BR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t-B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211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1691" y="1229153"/>
            <a:ext cx="7886700" cy="1325563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Por quanto tempo as informações podem permanecer classificadas?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511692" y="2924034"/>
            <a:ext cx="7886699" cy="4247900"/>
          </a:xfrm>
        </p:spPr>
        <p:txBody>
          <a:bodyPr/>
          <a:lstStyle/>
          <a:p>
            <a:pPr lvl="1" algn="just">
              <a:defRPr/>
            </a:pPr>
            <a:r>
              <a:rPr lang="pt-BR" dirty="0">
                <a:solidFill>
                  <a:schemeClr val="bg1"/>
                </a:solidFill>
              </a:rPr>
              <a:t>Ultrassecreto: até 25 anos (prorrogável pelo mesmo período pela CMRI); </a:t>
            </a:r>
          </a:p>
          <a:p>
            <a:pPr lvl="1" algn="just">
              <a:defRPr/>
            </a:pPr>
            <a:endParaRPr lang="pt-BR" dirty="0">
              <a:solidFill>
                <a:schemeClr val="bg1"/>
              </a:solidFill>
            </a:endParaRPr>
          </a:p>
          <a:p>
            <a:pPr lvl="1" algn="just">
              <a:defRPr/>
            </a:pPr>
            <a:r>
              <a:rPr lang="pt-BR" dirty="0">
                <a:solidFill>
                  <a:schemeClr val="bg1"/>
                </a:solidFill>
              </a:rPr>
              <a:t>Secreto: até 15 anos; e </a:t>
            </a:r>
          </a:p>
          <a:p>
            <a:pPr marL="457200" lvl="1" indent="0" algn="just">
              <a:buNone/>
              <a:defRPr/>
            </a:pPr>
            <a:endParaRPr lang="pt-BR" dirty="0">
              <a:solidFill>
                <a:schemeClr val="bg1"/>
              </a:solidFill>
            </a:endParaRPr>
          </a:p>
          <a:p>
            <a:pPr lvl="1" algn="just">
              <a:defRPr/>
            </a:pPr>
            <a:r>
              <a:rPr lang="pt-BR" dirty="0">
                <a:solidFill>
                  <a:schemeClr val="bg1"/>
                </a:solidFill>
              </a:rPr>
              <a:t>Reservado: até 5 anos.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2388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1691" y="1138719"/>
            <a:ext cx="7886700" cy="1325563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Por quanto tempo as informações podem permanecer classificadas?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511692" y="2871357"/>
            <a:ext cx="7886699" cy="4247900"/>
          </a:xfrm>
        </p:spPr>
        <p:txBody>
          <a:bodyPr>
            <a:normAutofit/>
          </a:bodyPr>
          <a:lstStyle/>
          <a:p>
            <a:pPr algn="just"/>
            <a:r>
              <a:rPr lang="pt-BR" altLang="pt-BR" sz="2400" dirty="0">
                <a:solidFill>
                  <a:schemeClr val="bg1"/>
                </a:solidFill>
              </a:rPr>
              <a:t>A </a:t>
            </a:r>
            <a:r>
              <a:rPr lang="pt-BR" altLang="pt-BR" sz="2400" u="sng" dirty="0">
                <a:solidFill>
                  <a:schemeClr val="bg1"/>
                </a:solidFill>
              </a:rPr>
              <a:t>dada de início</a:t>
            </a:r>
            <a:r>
              <a:rPr lang="pt-BR" altLang="pt-BR" sz="2400" dirty="0">
                <a:solidFill>
                  <a:schemeClr val="bg1"/>
                </a:solidFill>
              </a:rPr>
              <a:t> da contagem do sigilo é a </a:t>
            </a:r>
            <a:r>
              <a:rPr lang="pt-BR" altLang="pt-BR" sz="2400" u="sng" dirty="0">
                <a:solidFill>
                  <a:schemeClr val="bg1"/>
                </a:solidFill>
              </a:rPr>
              <a:t>data de produção</a:t>
            </a:r>
            <a:r>
              <a:rPr lang="pt-BR" altLang="pt-BR" sz="2400" dirty="0">
                <a:solidFill>
                  <a:schemeClr val="bg1"/>
                </a:solidFill>
              </a:rPr>
              <a:t> e não a data de classificação do documento.</a:t>
            </a:r>
          </a:p>
          <a:p>
            <a:pPr algn="just"/>
            <a:r>
              <a:rPr lang="pt-BR" altLang="pt-BR" sz="2400" dirty="0">
                <a:solidFill>
                  <a:schemeClr val="bg1"/>
                </a:solidFill>
              </a:rPr>
              <a:t>Quando atingido o prazo final da classificação, o documento se torna ostensivo.</a:t>
            </a:r>
          </a:p>
          <a:p>
            <a:pPr algn="just"/>
            <a:r>
              <a:rPr lang="pt-BR" altLang="pt-BR" sz="2400" dirty="0">
                <a:solidFill>
                  <a:schemeClr val="bg1"/>
                </a:solidFill>
              </a:rPr>
              <a:t>É possível o tarjamento de informações pessoais e de outras informações protegidas por sigilo legal antes da entrega da informação desclassificada ao cidadão.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0254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1692" y="1008090"/>
            <a:ext cx="7886700" cy="1325563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Quais autoridades podem classificar a informação?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511692" y="2504476"/>
            <a:ext cx="7886699" cy="4247900"/>
          </a:xfrm>
        </p:spPr>
        <p:txBody>
          <a:bodyPr/>
          <a:lstStyle/>
          <a:p>
            <a:pPr algn="just"/>
            <a:r>
              <a:rPr lang="pt-BR" altLang="pt-BR" sz="2400" dirty="0">
                <a:solidFill>
                  <a:schemeClr val="bg1"/>
                </a:solidFill>
              </a:rPr>
              <a:t>Autoridades competentes para classificação no grau </a:t>
            </a:r>
            <a:r>
              <a:rPr lang="pt-BR" altLang="pt-BR" sz="2400" u="sng" dirty="0">
                <a:solidFill>
                  <a:schemeClr val="bg1"/>
                </a:solidFill>
              </a:rPr>
              <a:t>ultrassecreto</a:t>
            </a:r>
            <a:r>
              <a:rPr lang="pt-BR" altLang="pt-BR" sz="2400" dirty="0">
                <a:solidFill>
                  <a:schemeClr val="bg1"/>
                </a:solidFill>
              </a:rPr>
              <a:t>:</a:t>
            </a:r>
          </a:p>
          <a:p>
            <a:pPr lvl="1" algn="just"/>
            <a:r>
              <a:rPr lang="pt-BR" altLang="pt-BR" dirty="0">
                <a:solidFill>
                  <a:schemeClr val="bg1"/>
                </a:solidFill>
              </a:rPr>
              <a:t>Presidente da República; </a:t>
            </a:r>
          </a:p>
          <a:p>
            <a:pPr lvl="1" algn="just"/>
            <a:r>
              <a:rPr lang="pt-BR" altLang="pt-BR" dirty="0">
                <a:solidFill>
                  <a:schemeClr val="bg1"/>
                </a:solidFill>
              </a:rPr>
              <a:t>Vice-Presidente da República; </a:t>
            </a:r>
          </a:p>
          <a:p>
            <a:pPr lvl="1" algn="just"/>
            <a:r>
              <a:rPr lang="pt-BR" altLang="pt-BR" dirty="0">
                <a:solidFill>
                  <a:schemeClr val="bg1"/>
                </a:solidFill>
              </a:rPr>
              <a:t>Ministros de Estado e autoridades com as mesmas prerrogativas; </a:t>
            </a:r>
          </a:p>
          <a:p>
            <a:pPr lvl="1" algn="just"/>
            <a:r>
              <a:rPr lang="pt-BR" altLang="pt-BR" dirty="0">
                <a:solidFill>
                  <a:schemeClr val="bg1"/>
                </a:solidFill>
              </a:rPr>
              <a:t>Comandantes da Marinha, do Exército e da Aeronáutica; e </a:t>
            </a:r>
          </a:p>
          <a:p>
            <a:pPr lvl="1" algn="just"/>
            <a:r>
              <a:rPr lang="pt-BR" altLang="pt-BR" dirty="0">
                <a:solidFill>
                  <a:schemeClr val="bg1"/>
                </a:solidFill>
              </a:rPr>
              <a:t>Chefes de Missões Diplomáticas e Consulares permanentes no exterior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7100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1692" y="1008090"/>
            <a:ext cx="7886700" cy="1325563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Quais autoridades podem classificar a informação?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511693" y="2610100"/>
            <a:ext cx="7886699" cy="4247900"/>
          </a:xfrm>
        </p:spPr>
        <p:txBody>
          <a:bodyPr>
            <a:normAutofit fontScale="92500"/>
          </a:bodyPr>
          <a:lstStyle/>
          <a:p>
            <a:pPr algn="just">
              <a:defRPr/>
            </a:pPr>
            <a:r>
              <a:rPr lang="pt-BR" sz="2400" dirty="0">
                <a:solidFill>
                  <a:schemeClr val="bg1"/>
                </a:solidFill>
              </a:rPr>
              <a:t>Autoridades competentes para classificação no grau </a:t>
            </a:r>
            <a:r>
              <a:rPr lang="pt-BR" sz="2400" u="sng" dirty="0">
                <a:solidFill>
                  <a:schemeClr val="bg1"/>
                </a:solidFill>
              </a:rPr>
              <a:t>secreto</a:t>
            </a:r>
            <a:r>
              <a:rPr lang="pt-BR" sz="2400" dirty="0">
                <a:solidFill>
                  <a:schemeClr val="bg1"/>
                </a:solidFill>
              </a:rPr>
              <a:t>:</a:t>
            </a:r>
          </a:p>
          <a:p>
            <a:pPr lvl="1" algn="just">
              <a:defRPr/>
            </a:pPr>
            <a:r>
              <a:rPr lang="pt-BR" dirty="0">
                <a:solidFill>
                  <a:schemeClr val="bg1"/>
                </a:solidFill>
              </a:rPr>
              <a:t>Todas as competentes para classificação no grau ultrassecreto;</a:t>
            </a:r>
          </a:p>
          <a:p>
            <a:pPr lvl="1" algn="just">
              <a:defRPr/>
            </a:pPr>
            <a:r>
              <a:rPr lang="pt-BR" dirty="0">
                <a:solidFill>
                  <a:schemeClr val="bg1"/>
                </a:solidFill>
              </a:rPr>
              <a:t>Titulares de autarquias, fundações ou empresas públicas e sociedades de economia mista</a:t>
            </a:r>
          </a:p>
          <a:p>
            <a:pPr algn="just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pt-BR" sz="2400" dirty="0">
                <a:solidFill>
                  <a:schemeClr val="bg1"/>
                </a:solidFill>
              </a:rPr>
              <a:t> Autoridades competentes para classificação no grau </a:t>
            </a:r>
            <a:r>
              <a:rPr lang="pt-BR" sz="2400" u="sng" dirty="0">
                <a:solidFill>
                  <a:schemeClr val="bg1"/>
                </a:solidFill>
              </a:rPr>
              <a:t>reservado</a:t>
            </a:r>
            <a:r>
              <a:rPr lang="pt-BR" sz="2400" dirty="0">
                <a:solidFill>
                  <a:schemeClr val="bg1"/>
                </a:solidFill>
              </a:rPr>
              <a:t>:</a:t>
            </a:r>
          </a:p>
          <a:p>
            <a:pPr lvl="1" algn="just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pt-BR" dirty="0">
                <a:solidFill>
                  <a:schemeClr val="bg1"/>
                </a:solidFill>
              </a:rPr>
              <a:t>Todas as competentes para classificação nos graus ultrassecreto e secreto;</a:t>
            </a:r>
          </a:p>
          <a:p>
            <a:pPr lvl="1" algn="just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pt-BR" dirty="0">
                <a:solidFill>
                  <a:schemeClr val="bg1"/>
                </a:solidFill>
              </a:rPr>
              <a:t>As autoridades que exerçam funções de direção, comando ou chefia, nível DAS 101.5, ou superior, ou de hierarquia equivalente.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324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1692" y="867413"/>
            <a:ext cx="7886700" cy="1325563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Sigilos legais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511693" y="2192976"/>
            <a:ext cx="7886699" cy="42479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Art. 22, LAI.  O disposto nesta Lei não exclui as demais </a:t>
            </a:r>
            <a:r>
              <a:rPr lang="pt-BR" b="1" dirty="0">
                <a:solidFill>
                  <a:schemeClr val="bg1"/>
                </a:solidFill>
              </a:rPr>
              <a:t>hipóteses legais de sigilo e de segredo de justiça </a:t>
            </a:r>
            <a:r>
              <a:rPr lang="pt-BR" dirty="0">
                <a:solidFill>
                  <a:schemeClr val="bg1"/>
                </a:solidFill>
              </a:rPr>
              <a:t>nem as hipóteses de </a:t>
            </a:r>
            <a:r>
              <a:rPr lang="pt-BR" b="1" dirty="0">
                <a:solidFill>
                  <a:schemeClr val="bg1"/>
                </a:solidFill>
              </a:rPr>
              <a:t>segredo industrial </a:t>
            </a:r>
            <a:r>
              <a:rPr lang="pt-BR" dirty="0">
                <a:solidFill>
                  <a:schemeClr val="bg1"/>
                </a:solidFill>
              </a:rPr>
              <a:t>decorrentes da exploração direta de atividade econômica pelo Estado ou por pessoa física ou entidade privada que tenha qualquer vínculo com o poder público. </a:t>
            </a: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Art. 6</a:t>
            </a:r>
            <a:r>
              <a:rPr lang="pt-BR" u="sng" baseline="30000" dirty="0">
                <a:solidFill>
                  <a:schemeClr val="bg1"/>
                </a:solidFill>
              </a:rPr>
              <a:t>o</a:t>
            </a:r>
            <a:r>
              <a:rPr lang="pt-BR" dirty="0">
                <a:solidFill>
                  <a:schemeClr val="bg1"/>
                </a:solidFill>
              </a:rPr>
              <a:t>, Decreto 7.724/2012 - O acesso à informação disciplinado neste Decreto não se aplica:</a:t>
            </a: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I - às hipóteses de sigilo previstas na legislação, </a:t>
            </a:r>
            <a:r>
              <a:rPr lang="pt-BR" b="1" dirty="0">
                <a:solidFill>
                  <a:schemeClr val="bg1"/>
                </a:solidFill>
              </a:rPr>
              <a:t>como fiscal, bancário, de operações e serviços no mercado de capitais, comercial, profissional, industrial e segredo de justiça</a:t>
            </a:r>
            <a:r>
              <a:rPr lang="pt-BR" dirty="0">
                <a:solidFill>
                  <a:schemeClr val="bg1"/>
                </a:solidFill>
              </a:rPr>
              <a:t>;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6118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1692" y="907606"/>
            <a:ext cx="7886700" cy="1325563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Documento preparatório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511692" y="2333654"/>
            <a:ext cx="7886699" cy="42479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Art. 7º, LAI - O acesso à informação do que trata esta Lei compreende, entre outros, os direitos de obter: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§3º O direito de acesso aos documentos ou às informações neles contidas utilizados como fundamento da tomada de decisão e do ato administrativo </a:t>
            </a:r>
            <a:r>
              <a:rPr lang="pt-BR" b="1" dirty="0">
                <a:solidFill>
                  <a:schemeClr val="bg1"/>
                </a:solidFill>
              </a:rPr>
              <a:t>será assegurado com a edição do ato decisório respectivo</a:t>
            </a:r>
            <a:r>
              <a:rPr lang="pt-BR" dirty="0">
                <a:solidFill>
                  <a:schemeClr val="bg1"/>
                </a:solidFill>
              </a:rPr>
              <a:t>.</a:t>
            </a: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Art. 3º, Decreto n° 7.724/12 - Para os efeitos deste Decreto, considera-se: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XII - documento preparatório - documento formal utilizado como fundamento da tomada de decisão ou de ato administrativo, a exemplo de pareceres e notas técnicas.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0360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402</TotalTime>
  <Words>870</Words>
  <Application>Microsoft Office PowerPoint</Application>
  <PresentationFormat>Apresentação na tela (4:3)</PresentationFormat>
  <Paragraphs>94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Tema do Office</vt:lpstr>
      <vt:lpstr>Personalizar design</vt:lpstr>
      <vt:lpstr>Oficina “Acesso à informação, exceções legais e privacidade”</vt:lpstr>
      <vt:lpstr>Apresentação do PowerPoint</vt:lpstr>
      <vt:lpstr>Hipóteses legais para classificação da informação</vt:lpstr>
      <vt:lpstr>Por quanto tempo as informações podem permanecer classificadas?</vt:lpstr>
      <vt:lpstr>Por quanto tempo as informações podem permanecer classificadas?</vt:lpstr>
      <vt:lpstr>Quais autoridades podem classificar a informação?</vt:lpstr>
      <vt:lpstr>Quais autoridades podem classificar a informação?</vt:lpstr>
      <vt:lpstr>Sigilos legais</vt:lpstr>
      <vt:lpstr>Documento preparatório</vt:lpstr>
      <vt:lpstr>O artigo 13 do Decreto 7.724/2012</vt:lpstr>
      <vt:lpstr>Pedido genérico</vt:lpstr>
      <vt:lpstr>Pedido desarrazoado</vt:lpstr>
      <vt:lpstr>Pedido desproporcional</vt:lpstr>
      <vt:lpstr>Trabalhos adicionais</vt:lpstr>
      <vt:lpstr>Direito à privacidade</vt:lpstr>
      <vt:lpstr>Direito à privacidade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Gabriela de Alencar Araripe Pereira</dc:creator>
  <cp:lastModifiedBy>Priscilla Haueisen Dias Ruas</cp:lastModifiedBy>
  <cp:revision>28</cp:revision>
  <dcterms:created xsi:type="dcterms:W3CDTF">2016-09-14T18:22:07Z</dcterms:created>
  <dcterms:modified xsi:type="dcterms:W3CDTF">2017-11-20T11:42:23Z</dcterms:modified>
</cp:coreProperties>
</file>