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6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83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Segoe Script" panose="030B0504020000000003" pitchFamily="66" charset="0"/>
      <p:regular r:id="rId30"/>
      <p:bold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4B5"/>
    <a:srgbClr val="753BBC"/>
    <a:srgbClr val="FF0000"/>
    <a:srgbClr val="00668A"/>
    <a:srgbClr val="00729A"/>
    <a:srgbClr val="2F53A1"/>
    <a:srgbClr val="4B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09/08/2024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22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30932"/>
            <a:ext cx="5724000" cy="454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7E6F285-CB96-CFCB-6049-1C07A1FA1FDE}"/>
              </a:ext>
            </a:extLst>
          </p:cNvPr>
          <p:cNvSpPr txBox="1"/>
          <p:nvPr/>
        </p:nvSpPr>
        <p:spPr>
          <a:xfrm>
            <a:off x="12766" y="2716409"/>
            <a:ext cx="6462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dirty="0">
                <a:solidFill>
                  <a:srgbClr val="2F53A1"/>
                </a:solidFill>
                <a:latin typeface="Calibri" panose="020F0502020204030204"/>
              </a:rPr>
              <a:t>Formulário </a:t>
            </a: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solidFill>
                  <a:srgbClr val="2F5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lang="pt-BR" sz="3100" b="1" dirty="0">
                <a:solidFill>
                  <a:srgbClr val="2F53A1"/>
                </a:solidFill>
                <a:latin typeface="Calibri" panose="020F0502020204030204"/>
              </a:rPr>
              <a:t>Cadeia </a:t>
            </a: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solidFill>
                  <a:srgbClr val="2F5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Custódia </a:t>
            </a:r>
            <a:r>
              <a:rPr kumimoji="0" lang="pt-BR" sz="3100" b="1" i="1" u="none" strike="noStrike" kern="1200" cap="none" spc="0" normalizeH="0" baseline="0" noProof="0" dirty="0">
                <a:ln>
                  <a:noFill/>
                </a:ln>
                <a:solidFill>
                  <a:srgbClr val="2F5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 Of Custody Form </a:t>
            </a: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  <a:ln>
            <a:noFill/>
          </a:ln>
        </p:spPr>
      </p:pic>
      <p:pic>
        <p:nvPicPr>
          <p:cNvPr id="2" name="Imagem 8" descr="formulario_cadeia_custodia_parte2_cores_2.png">
            <a:extLst>
              <a:ext uri="{FF2B5EF4-FFF2-40B4-BE49-F238E27FC236}">
                <a16:creationId xmlns:a16="http://schemas.microsoft.com/office/drawing/2014/main" id="{82788003-5F6D-B7AF-83D6-D47CE233C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" t="790" r="929" b="19463"/>
          <a:stretch/>
        </p:blipFill>
        <p:spPr bwMode="auto">
          <a:xfrm>
            <a:off x="1563624" y="713232"/>
            <a:ext cx="8705088" cy="25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renata.maria\Desktop\renata\DEOPE\8687728d-4ad3-4163-af3f-86f1dead4477.jpg">
            <a:extLst>
              <a:ext uri="{FF2B5EF4-FFF2-40B4-BE49-F238E27FC236}">
                <a16:creationId xmlns:a16="http://schemas.microsoft.com/office/drawing/2014/main" id="{1F63B729-22D9-493C-A237-3C52CF80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 l="8662" t="29530" r="14951" b="22629"/>
          <a:stretch>
            <a:fillRect/>
          </a:stretch>
        </p:blipFill>
        <p:spPr bwMode="auto">
          <a:xfrm>
            <a:off x="5916168" y="3516083"/>
            <a:ext cx="37449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457AF4C-C282-4CFA-C19A-3A6658C95686}"/>
              </a:ext>
            </a:extLst>
          </p:cNvPr>
          <p:cNvSpPr/>
          <p:nvPr/>
        </p:nvSpPr>
        <p:spPr>
          <a:xfrm>
            <a:off x="7014147" y="3833241"/>
            <a:ext cx="1873250" cy="574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F713ED4-B59C-E216-48C3-04B81DBB3303}"/>
              </a:ext>
            </a:extLst>
          </p:cNvPr>
          <p:cNvCxnSpPr>
            <a:cxnSpLocks/>
          </p:cNvCxnSpPr>
          <p:nvPr/>
        </p:nvCxnSpPr>
        <p:spPr>
          <a:xfrm flipH="1" flipV="1">
            <a:off x="8455597" y="4373161"/>
            <a:ext cx="350075" cy="1195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1FFD92E4-9293-FC12-2FD0-1F7020A5C468}"/>
              </a:ext>
            </a:extLst>
          </p:cNvPr>
          <p:cNvSpPr/>
          <p:nvPr/>
        </p:nvSpPr>
        <p:spPr>
          <a:xfrm>
            <a:off x="7789418" y="5568505"/>
            <a:ext cx="1871662" cy="576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9AFC209-C56F-2657-3D92-A4ED39827794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077043" y="2706624"/>
            <a:ext cx="4712375" cy="3150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A91712-BF03-73B3-F340-F9F0B2ED7252}"/>
              </a:ext>
            </a:extLst>
          </p:cNvPr>
          <p:cNvSpPr txBox="1"/>
          <p:nvPr/>
        </p:nvSpPr>
        <p:spPr>
          <a:xfrm>
            <a:off x="1941383" y="2422707"/>
            <a:ext cx="207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1  2  3   4   5    6   7 </a:t>
            </a:r>
          </a:p>
        </p:txBody>
      </p:sp>
    </p:spTree>
    <p:extLst>
      <p:ext uri="{BB962C8B-B14F-4D97-AF65-F5344CB8AC3E}">
        <p14:creationId xmlns:p14="http://schemas.microsoft.com/office/powerpoint/2010/main" val="320459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3" name="Imagem 8" descr="formulario_cadeia_custodia_parte2_cores_2.png">
            <a:extLst>
              <a:ext uri="{FF2B5EF4-FFF2-40B4-BE49-F238E27FC236}">
                <a16:creationId xmlns:a16="http://schemas.microsoft.com/office/drawing/2014/main" id="{B28F45C4-33B1-E063-57F8-74F578CE3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" t="790" r="929" b="19463"/>
          <a:stretch/>
        </p:blipFill>
        <p:spPr bwMode="auto">
          <a:xfrm>
            <a:off x="274320" y="862882"/>
            <a:ext cx="8705088" cy="25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A8D64F-9063-07D5-3195-12B318692B84}"/>
              </a:ext>
            </a:extLst>
          </p:cNvPr>
          <p:cNvSpPr txBox="1"/>
          <p:nvPr/>
        </p:nvSpPr>
        <p:spPr>
          <a:xfrm>
            <a:off x="654730" y="1460390"/>
            <a:ext cx="186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1   2  3  4   5    6  7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B0B0CD-133E-7FDB-0D2D-464F783C7939}"/>
              </a:ext>
            </a:extLst>
          </p:cNvPr>
          <p:cNvSpPr txBox="1"/>
          <p:nvPr/>
        </p:nvSpPr>
        <p:spPr>
          <a:xfrm>
            <a:off x="2633236" y="1496966"/>
            <a:ext cx="20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5D31F5-7743-E22A-C1DB-F7B0EFBDE6B0}"/>
              </a:ext>
            </a:extLst>
          </p:cNvPr>
          <p:cNvSpPr txBox="1"/>
          <p:nvPr/>
        </p:nvSpPr>
        <p:spPr>
          <a:xfrm>
            <a:off x="617323" y="2013764"/>
            <a:ext cx="19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1   2   3    4   5  6  8 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89BD151-B749-553A-DE7E-B205C09A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643" y="4482237"/>
            <a:ext cx="5004694" cy="116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2EB5D24-A80A-1810-544E-57660A4D445D}"/>
              </a:ext>
            </a:extLst>
          </p:cNvPr>
          <p:cNvSpPr/>
          <p:nvPr/>
        </p:nvSpPr>
        <p:spPr>
          <a:xfrm>
            <a:off x="7471325" y="5159743"/>
            <a:ext cx="1137369" cy="400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551AF71-73FD-6C64-92FF-7A8DCFF4E1BC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836666" y="2184373"/>
            <a:ext cx="4801223" cy="3034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93A71130-F023-72B6-C008-D5F9209021AC}"/>
              </a:ext>
            </a:extLst>
          </p:cNvPr>
          <p:cNvSpPr/>
          <p:nvPr/>
        </p:nvSpPr>
        <p:spPr>
          <a:xfrm>
            <a:off x="9812065" y="5159743"/>
            <a:ext cx="1381272" cy="4004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9B7F2C6-A6B4-0345-1258-69D7D5CB32E7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870227" y="1706305"/>
            <a:ext cx="7144121" cy="3512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7EA95B48-D4F6-896E-6042-9AB6A4D32FB6}"/>
              </a:ext>
            </a:extLst>
          </p:cNvPr>
          <p:cNvSpPr/>
          <p:nvPr/>
        </p:nvSpPr>
        <p:spPr>
          <a:xfrm>
            <a:off x="719231" y="3862849"/>
            <a:ext cx="3012693" cy="19527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EDA9BE1-77EE-FD61-326C-F7A1673534AF}"/>
              </a:ext>
            </a:extLst>
          </p:cNvPr>
          <p:cNvSpPr txBox="1"/>
          <p:nvPr/>
        </p:nvSpPr>
        <p:spPr>
          <a:xfrm>
            <a:off x="728635" y="4322069"/>
            <a:ext cx="3012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Se não há indicação de análise específicas não marcar nada  =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Georgia" pitchFamily="18" charset="0"/>
              </a:rPr>
              <a:t>Apenas MENU BÁSICO</a:t>
            </a:r>
            <a:endParaRPr lang="pt-BR" sz="1600" b="1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cxnSp>
        <p:nvCxnSpPr>
          <p:cNvPr id="20" name="Conector angulado 5">
            <a:extLst>
              <a:ext uri="{FF2B5EF4-FFF2-40B4-BE49-F238E27FC236}">
                <a16:creationId xmlns:a16="http://schemas.microsoft.com/office/drawing/2014/main" id="{13E10E72-9501-B563-228C-E9C0494E070F}"/>
              </a:ext>
            </a:extLst>
          </p:cNvPr>
          <p:cNvCxnSpPr>
            <a:cxnSpLocks/>
          </p:cNvCxnSpPr>
          <p:nvPr/>
        </p:nvCxnSpPr>
        <p:spPr>
          <a:xfrm>
            <a:off x="3733957" y="4906284"/>
            <a:ext cx="3714825" cy="45368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AEE410-33E5-3FFC-10AF-6DC2AAD9C1B5}"/>
              </a:ext>
            </a:extLst>
          </p:cNvPr>
          <p:cNvSpPr txBox="1"/>
          <p:nvPr/>
        </p:nvSpPr>
        <p:spPr>
          <a:xfrm>
            <a:off x="9001088" y="1086439"/>
            <a:ext cx="2921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Marcar com um X as análises requeridas na ordem de missão e em “Outro” colocar o número das outras análises solicitadas, expostas no rodapé desta parte (vermelho).</a:t>
            </a:r>
          </a:p>
        </p:txBody>
      </p:sp>
    </p:spTree>
    <p:extLst>
      <p:ext uri="{BB962C8B-B14F-4D97-AF65-F5344CB8AC3E}">
        <p14:creationId xmlns:p14="http://schemas.microsoft.com/office/powerpoint/2010/main" val="405657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2" name="Imagem 8" descr="formulario_cadeia_custodia_parte2_cores_2.png">
            <a:extLst>
              <a:ext uri="{FF2B5EF4-FFF2-40B4-BE49-F238E27FC236}">
                <a16:creationId xmlns:a16="http://schemas.microsoft.com/office/drawing/2014/main" id="{8031ADCD-7063-9ADD-6667-8F55D0F40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" t="715" r="807"/>
          <a:stretch/>
        </p:blipFill>
        <p:spPr bwMode="auto">
          <a:xfrm>
            <a:off x="1472184" y="813815"/>
            <a:ext cx="9006840" cy="350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5FF416C-54D4-73FA-4E46-2EC8B2D7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253" y="1211051"/>
            <a:ext cx="206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0   0    0   1   2    3   4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3E58D4-075E-4371-01EA-00017FFF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672" y="12252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E98165-3FE0-6DE7-B791-148D2FC8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392" y="1826557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X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48A295-54A7-51C8-9BE2-3F5D4908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24" y="1220005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F0B5DC-7718-7C5E-7089-42DC0B5A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83" y="1498738"/>
            <a:ext cx="206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0   0    0   1   2    3   5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6AF1E1-D358-08BE-6186-D14E8F36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602" y="1805517"/>
            <a:ext cx="206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0   0    0   1   7    9   0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BF78D7B-B60C-B5C9-681F-7A3429262C8B}"/>
              </a:ext>
            </a:extLst>
          </p:cNvPr>
          <p:cNvSpPr/>
          <p:nvPr/>
        </p:nvSpPr>
        <p:spPr>
          <a:xfrm>
            <a:off x="1498506" y="3570554"/>
            <a:ext cx="8954195" cy="78390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4FD309-F9E7-9782-0439-C6FEA3B1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956" y="3952984"/>
            <a:ext cx="2717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ABP – Passaporte Biológico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9C666CE-3F29-3355-F737-B9B0C672206D}"/>
              </a:ext>
            </a:extLst>
          </p:cNvPr>
          <p:cNvSpPr/>
          <p:nvPr/>
        </p:nvSpPr>
        <p:spPr>
          <a:xfrm>
            <a:off x="4757604" y="4919472"/>
            <a:ext cx="4447624" cy="18671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E819446-021C-0B05-6E8A-63BCF2FA7397}"/>
              </a:ext>
            </a:extLst>
          </p:cNvPr>
          <p:cNvCxnSpPr>
            <a:cxnSpLocks/>
          </p:cNvCxnSpPr>
          <p:nvPr/>
        </p:nvCxnSpPr>
        <p:spPr>
          <a:xfrm flipH="1">
            <a:off x="7900416" y="4240351"/>
            <a:ext cx="667512" cy="743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73D3CA-A989-CD3C-6CC8-6AC2E2EAA649}"/>
              </a:ext>
            </a:extLst>
          </p:cNvPr>
          <p:cNvSpPr txBox="1"/>
          <p:nvPr/>
        </p:nvSpPr>
        <p:spPr>
          <a:xfrm>
            <a:off x="4832253" y="5359878"/>
            <a:ext cx="4298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</a:rPr>
              <a:t>O</a:t>
            </a:r>
            <a:r>
              <a:rPr lang="pt-BR" sz="2000" b="1" dirty="0">
                <a:solidFill>
                  <a:schemeClr val="bg1"/>
                </a:solidFill>
                <a:latin typeface="+mn-lt"/>
                <a:cs typeface="+mn-cs"/>
              </a:rPr>
              <a:t>utra análise na OM que não seja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cs typeface="+mn-cs"/>
              </a:rPr>
              <a:t>ESAs</a:t>
            </a:r>
            <a:r>
              <a:rPr lang="pt-BR" sz="2000" b="1" dirty="0">
                <a:solidFill>
                  <a:schemeClr val="bg1"/>
                </a:solidFill>
                <a:latin typeface="+mn-lt"/>
                <a:cs typeface="+mn-cs"/>
              </a:rPr>
              <a:t>, GH, </a:t>
            </a:r>
            <a:r>
              <a:rPr lang="pt-BR" sz="2000" b="1" dirty="0" err="1">
                <a:solidFill>
                  <a:schemeClr val="bg1"/>
                </a:solidFill>
                <a:latin typeface="+mn-lt"/>
                <a:cs typeface="+mn-cs"/>
              </a:rPr>
              <a:t>GHRFs</a:t>
            </a:r>
            <a:r>
              <a:rPr lang="pt-BR" sz="2000" b="1" dirty="0">
                <a:solidFill>
                  <a:schemeClr val="bg1"/>
                </a:solidFill>
                <a:latin typeface="+mn-lt"/>
                <a:cs typeface="+mn-cs"/>
              </a:rPr>
              <a:t>. Exemplo ABP – Passaporte Biológico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7DB50C-691A-0E4A-91D9-EF6538E7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33" y="2112852"/>
            <a:ext cx="215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642FE9-4564-4F67-D8AC-B0291283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94" y="2112852"/>
            <a:ext cx="206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0   2    2   1   7    5   3</a:t>
            </a:r>
          </a:p>
        </p:txBody>
      </p:sp>
    </p:spTree>
    <p:extLst>
      <p:ext uri="{BB962C8B-B14F-4D97-AF65-F5344CB8AC3E}">
        <p14:creationId xmlns:p14="http://schemas.microsoft.com/office/powerpoint/2010/main" val="97353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2" name="Imagem 1" descr="formulario_cadeia_custodia_parte3_cores_2.png">
            <a:extLst>
              <a:ext uri="{FF2B5EF4-FFF2-40B4-BE49-F238E27FC236}">
                <a16:creationId xmlns:a16="http://schemas.microsoft.com/office/drawing/2014/main" id="{70480B27-ED25-E40A-A383-25A678B38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" t="1332" r="394" b="2212"/>
          <a:stretch/>
        </p:blipFill>
        <p:spPr bwMode="auto">
          <a:xfrm>
            <a:off x="1336120" y="1760346"/>
            <a:ext cx="9034273" cy="257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CEE283C-CE31-9752-A02D-2934E7E2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419" y="1991867"/>
            <a:ext cx="148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Rodrigo Costa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30D098-A8F0-8A33-E3AB-60F131E1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22" y="2298823"/>
            <a:ext cx="2355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1  3      0   8    2   0  2   4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0ED2B8-3928-342E-35C3-5EEB18F6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5" y="2743135"/>
            <a:ext cx="704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Copacabana para LBCD / Táxi  - Tempo de deslocamento: 1h - Refrigerado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4D2B44-BFED-362F-85F1-EB621A6B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63" y="3161283"/>
            <a:ext cx="1286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Amaro Silva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073D0B-0815-C307-DA16-D0153E2D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64" y="3506449"/>
            <a:ext cx="226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600" dirty="0">
                <a:solidFill>
                  <a:srgbClr val="FF0000"/>
                </a:solidFill>
                <a:latin typeface="Calibri" pitchFamily="34" charset="0"/>
              </a:rPr>
              <a:t>1  3      0   8    2   0  2   4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6D8FDE-3324-C51D-D1BD-24ED14C1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57" y="2010155"/>
            <a:ext cx="1884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Segoe Script" pitchFamily="34" charset="0"/>
              </a:rPr>
              <a:t>Rodrigo Costa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158A54-B2AA-175B-24E8-F3241335A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72" y="2352229"/>
            <a:ext cx="1128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1  8    1   0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C3701A-D2FB-23E1-C803-54147D32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332" y="3197859"/>
            <a:ext cx="1745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Segoe Script" pitchFamily="34" charset="0"/>
              </a:rPr>
              <a:t>Amaro Silva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45DB2D-9AF5-DA55-41CE-727EFFE3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416" y="3528376"/>
            <a:ext cx="1128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1  9    1  0 </a:t>
            </a:r>
          </a:p>
        </p:txBody>
      </p:sp>
      <p:cxnSp>
        <p:nvCxnSpPr>
          <p:cNvPr id="13" name="Conector de seta reta 28">
            <a:extLst>
              <a:ext uri="{FF2B5EF4-FFF2-40B4-BE49-F238E27FC236}">
                <a16:creationId xmlns:a16="http://schemas.microsoft.com/office/drawing/2014/main" id="{A66D43D4-071F-34A0-6D35-A65397029558}"/>
              </a:ext>
            </a:extLst>
          </p:cNvPr>
          <p:cNvCxnSpPr>
            <a:cxnSpLocks/>
          </p:cNvCxnSpPr>
          <p:nvPr/>
        </p:nvCxnSpPr>
        <p:spPr>
          <a:xfrm>
            <a:off x="6338744" y="4171509"/>
            <a:ext cx="0" cy="5871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5">
            <a:extLst>
              <a:ext uri="{FF2B5EF4-FFF2-40B4-BE49-F238E27FC236}">
                <a16:creationId xmlns:a16="http://schemas.microsoft.com/office/drawing/2014/main" id="{7EE38F38-2215-52A5-CBA9-832B667CB7A1}"/>
              </a:ext>
            </a:extLst>
          </p:cNvPr>
          <p:cNvCxnSpPr/>
          <p:nvPr/>
        </p:nvCxnSpPr>
        <p:spPr>
          <a:xfrm rot="5400000" flipH="1" flipV="1">
            <a:off x="1679370" y="1471897"/>
            <a:ext cx="927100" cy="1714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5">
            <a:extLst>
              <a:ext uri="{FF2B5EF4-FFF2-40B4-BE49-F238E27FC236}">
                <a16:creationId xmlns:a16="http://schemas.microsoft.com/office/drawing/2014/main" id="{3B098B17-A9EB-092B-C6B1-030A4D64CACE}"/>
              </a:ext>
            </a:extLst>
          </p:cNvPr>
          <p:cNvCxnSpPr/>
          <p:nvPr/>
        </p:nvCxnSpPr>
        <p:spPr>
          <a:xfrm rot="5400000" flipH="1" flipV="1">
            <a:off x="4584967" y="1469897"/>
            <a:ext cx="927100" cy="1714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5">
            <a:extLst>
              <a:ext uri="{FF2B5EF4-FFF2-40B4-BE49-F238E27FC236}">
                <a16:creationId xmlns:a16="http://schemas.microsoft.com/office/drawing/2014/main" id="{4710B968-BC55-FB83-04C6-798BAC94864D}"/>
              </a:ext>
            </a:extLst>
          </p:cNvPr>
          <p:cNvCxnSpPr/>
          <p:nvPr/>
        </p:nvCxnSpPr>
        <p:spPr>
          <a:xfrm rot="5400000" flipH="1" flipV="1">
            <a:off x="7669609" y="1475101"/>
            <a:ext cx="928687" cy="1714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A1912F-B60D-4C23-ED93-0142225A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812" y="1989898"/>
            <a:ext cx="60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DCO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F67EDDC-797D-919F-85A4-76EBEC01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79" y="2261767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_________________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F38E22-73F2-F37C-321C-9D8C4B9D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660" y="3185540"/>
            <a:ext cx="161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Técnico do Lab.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B4C0AF-6685-8A5E-D8A9-425D7D67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331" y="3442247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_________________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929F1D2-98E0-A940-5822-B1E277466C50}"/>
              </a:ext>
            </a:extLst>
          </p:cNvPr>
          <p:cNvSpPr/>
          <p:nvPr/>
        </p:nvSpPr>
        <p:spPr>
          <a:xfrm>
            <a:off x="5048517" y="4723891"/>
            <a:ext cx="4447624" cy="18671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FE52DF-7ECA-E988-3CFD-A4B05DC39243}"/>
              </a:ext>
            </a:extLst>
          </p:cNvPr>
          <p:cNvSpPr txBox="1"/>
          <p:nvPr/>
        </p:nvSpPr>
        <p:spPr>
          <a:xfrm>
            <a:off x="5237538" y="5038279"/>
            <a:ext cx="400208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Especificar onde recebeu a amostra e para onde a levará, além do modo de transporte, forma de armazenamento e se ocorreu alguma intercorrência durante todo trajeto percorrido com a amostra.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15F7941-5EFC-5CBA-D6C5-D33CB9C51655}"/>
              </a:ext>
            </a:extLst>
          </p:cNvPr>
          <p:cNvSpPr/>
          <p:nvPr/>
        </p:nvSpPr>
        <p:spPr>
          <a:xfrm>
            <a:off x="2360573" y="195802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9FA168C-F3CD-75F2-6D0C-137AA3074E7F}"/>
              </a:ext>
            </a:extLst>
          </p:cNvPr>
          <p:cNvSpPr txBox="1"/>
          <p:nvPr/>
        </p:nvSpPr>
        <p:spPr>
          <a:xfrm>
            <a:off x="2352402" y="433778"/>
            <a:ext cx="2349475" cy="886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Nome de quem recebeu a cadeia de custódia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2E0A193-F7AA-0F61-2B81-C32838D976C0}"/>
              </a:ext>
            </a:extLst>
          </p:cNvPr>
          <p:cNvSpPr/>
          <p:nvPr/>
        </p:nvSpPr>
        <p:spPr>
          <a:xfrm>
            <a:off x="5266170" y="275058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1DB2B92-6CCA-175F-9A0D-EDFB7BCA815D}"/>
              </a:ext>
            </a:extLst>
          </p:cNvPr>
          <p:cNvSpPr txBox="1"/>
          <p:nvPr/>
        </p:nvSpPr>
        <p:spPr>
          <a:xfrm>
            <a:off x="5458316" y="447615"/>
            <a:ext cx="19431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Assinatura de quem recebeu a cadeia de custódia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172061E-0AFE-8BBE-485E-186143B9A509}"/>
              </a:ext>
            </a:extLst>
          </p:cNvPr>
          <p:cNvSpPr/>
          <p:nvPr/>
        </p:nvSpPr>
        <p:spPr>
          <a:xfrm>
            <a:off x="8335834" y="265888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1706ACC-B089-7627-5FC8-C99EB0A7031C}"/>
              </a:ext>
            </a:extLst>
          </p:cNvPr>
          <p:cNvSpPr txBox="1"/>
          <p:nvPr/>
        </p:nvSpPr>
        <p:spPr>
          <a:xfrm>
            <a:off x="8448975" y="540579"/>
            <a:ext cx="211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Função de quem recebeu a cadeia de custódia</a:t>
            </a:r>
          </a:p>
        </p:txBody>
      </p:sp>
    </p:spTree>
    <p:extLst>
      <p:ext uri="{BB962C8B-B14F-4D97-AF65-F5344CB8AC3E}">
        <p14:creationId xmlns:p14="http://schemas.microsoft.com/office/powerpoint/2010/main" val="161684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2" name="Imagem 8" descr="formulario_cadeia_custodia_parte4_cores_2.png">
            <a:extLst>
              <a:ext uri="{FF2B5EF4-FFF2-40B4-BE49-F238E27FC236}">
                <a16:creationId xmlns:a16="http://schemas.microsoft.com/office/drawing/2014/main" id="{8C0DD7B8-8D2F-8A0A-EE8C-DB364AD8B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" t="1631" r="521" b="2733"/>
          <a:stretch/>
        </p:blipFill>
        <p:spPr bwMode="auto">
          <a:xfrm>
            <a:off x="1143000" y="1709929"/>
            <a:ext cx="9025128" cy="279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ector angulado 5">
            <a:extLst>
              <a:ext uri="{FF2B5EF4-FFF2-40B4-BE49-F238E27FC236}">
                <a16:creationId xmlns:a16="http://schemas.microsoft.com/office/drawing/2014/main" id="{ACDFD932-CA0E-6F24-36A6-FF02DC91429F}"/>
              </a:ext>
            </a:extLst>
          </p:cNvPr>
          <p:cNvCxnSpPr/>
          <p:nvPr/>
        </p:nvCxnSpPr>
        <p:spPr>
          <a:xfrm rot="5400000" flipH="1" flipV="1">
            <a:off x="1668520" y="1596370"/>
            <a:ext cx="685800" cy="1714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18BBF9-C801-16D2-E8E6-A72BB097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944" y="2019374"/>
            <a:ext cx="147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Rodrigo Costa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3E7284-C348-4427-4542-BAD3F5C9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264" y="2784123"/>
            <a:ext cx="1286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Amaro Silva</a:t>
            </a:r>
          </a:p>
        </p:txBody>
      </p:sp>
      <p:cxnSp>
        <p:nvCxnSpPr>
          <p:cNvPr id="7" name="Conector angulado 5">
            <a:extLst>
              <a:ext uri="{FF2B5EF4-FFF2-40B4-BE49-F238E27FC236}">
                <a16:creationId xmlns:a16="http://schemas.microsoft.com/office/drawing/2014/main" id="{27BC10AE-9900-6395-ED09-5B85726FC105}"/>
              </a:ext>
            </a:extLst>
          </p:cNvPr>
          <p:cNvCxnSpPr/>
          <p:nvPr/>
        </p:nvCxnSpPr>
        <p:spPr>
          <a:xfrm rot="5400000" flipH="1" flipV="1">
            <a:off x="4028296" y="1596370"/>
            <a:ext cx="685800" cy="1714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F064BA-78AF-7248-805A-6C03EFC7B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977" y="2010155"/>
            <a:ext cx="1884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Segoe Script" pitchFamily="34" charset="0"/>
              </a:rPr>
              <a:t>Rodrigo Costa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F840FA-4028-93E3-108F-0BC10B6D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374" y="2775778"/>
            <a:ext cx="161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Técnico do Lab.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ABCD86-E054-41D7-810B-8B1BA83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490" y="1957080"/>
            <a:ext cx="2231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1   3   0   8    2   0  2   4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927EF9-D321-E17E-45D2-12069835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525" y="1958422"/>
            <a:ext cx="134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1   9   1   0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23366B-B5A5-0F6C-0A4F-CEA0D6CD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831" y="2795355"/>
            <a:ext cx="1745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Segoe Script" pitchFamily="34" charset="0"/>
              </a:rPr>
              <a:t>Amaro Silva</a:t>
            </a:r>
          </a:p>
        </p:txBody>
      </p:sp>
      <p:cxnSp>
        <p:nvCxnSpPr>
          <p:cNvPr id="13" name="Conector angulado 5">
            <a:extLst>
              <a:ext uri="{FF2B5EF4-FFF2-40B4-BE49-F238E27FC236}">
                <a16:creationId xmlns:a16="http://schemas.microsoft.com/office/drawing/2014/main" id="{86FF0837-AD6B-17C9-10CB-17F893B9C554}"/>
              </a:ext>
            </a:extLst>
          </p:cNvPr>
          <p:cNvCxnSpPr/>
          <p:nvPr/>
        </p:nvCxnSpPr>
        <p:spPr>
          <a:xfrm rot="16200000" flipV="1">
            <a:off x="9365471" y="1529695"/>
            <a:ext cx="825500" cy="15875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E2B71FAF-E366-31CC-4535-4A585661F54D}"/>
              </a:ext>
            </a:extLst>
          </p:cNvPr>
          <p:cNvSpPr/>
          <p:nvPr/>
        </p:nvSpPr>
        <p:spPr>
          <a:xfrm>
            <a:off x="2011420" y="133411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DCDEE3-5C0A-49D4-5333-0EC25B3FA430}"/>
              </a:ext>
            </a:extLst>
          </p:cNvPr>
          <p:cNvSpPr txBox="1"/>
          <p:nvPr/>
        </p:nvSpPr>
        <p:spPr>
          <a:xfrm>
            <a:off x="2103657" y="284355"/>
            <a:ext cx="21209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Nome do DCO que transferirá a amostra para o Laboratório ou </a:t>
            </a:r>
            <a:r>
              <a:rPr lang="pt-BR" sz="1400" b="1" dirty="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orreios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986BD03-52F1-723D-607D-84B3F0AA11BB}"/>
              </a:ext>
            </a:extLst>
          </p:cNvPr>
          <p:cNvSpPr/>
          <p:nvPr/>
        </p:nvSpPr>
        <p:spPr>
          <a:xfrm>
            <a:off x="4714925" y="175696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9708E0-A848-9954-14F7-E9DCAA1D4EDF}"/>
              </a:ext>
            </a:extLst>
          </p:cNvPr>
          <p:cNvSpPr txBox="1"/>
          <p:nvPr/>
        </p:nvSpPr>
        <p:spPr>
          <a:xfrm>
            <a:off x="4870905" y="339416"/>
            <a:ext cx="19431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Assinatura do DCO que transferirá a amostra para o Laboratório ou Correios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8F08029-FF0E-6478-61C0-C4EC17C97F3B}"/>
              </a:ext>
            </a:extLst>
          </p:cNvPr>
          <p:cNvSpPr/>
          <p:nvPr/>
        </p:nvSpPr>
        <p:spPr>
          <a:xfrm>
            <a:off x="7293543" y="219446"/>
            <a:ext cx="2320614" cy="1348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3EAE3F-E549-C8AC-4619-EB4A2EC95FFA}"/>
              </a:ext>
            </a:extLst>
          </p:cNvPr>
          <p:cNvSpPr txBox="1"/>
          <p:nvPr/>
        </p:nvSpPr>
        <p:spPr>
          <a:xfrm>
            <a:off x="7400830" y="382631"/>
            <a:ext cx="2111375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Data e horário (formato 24 horas) da entrega da amostra para o Laboratório ou Correios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F000EDC-B2E0-0D9F-2814-2CECAB677207}"/>
              </a:ext>
            </a:extLst>
          </p:cNvPr>
          <p:cNvSpPr/>
          <p:nvPr/>
        </p:nvSpPr>
        <p:spPr>
          <a:xfrm>
            <a:off x="2514236" y="4904442"/>
            <a:ext cx="7278988" cy="14213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33F8B59-52BE-3652-5954-33298CA39152}"/>
              </a:ext>
            </a:extLst>
          </p:cNvPr>
          <p:cNvSpPr txBox="1"/>
          <p:nvPr/>
        </p:nvSpPr>
        <p:spPr>
          <a:xfrm>
            <a:off x="2578426" y="4980855"/>
            <a:ext cx="715060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Linha deve ser preenchida pelo representante do laboratório que receberá a amostra , todos os campos devem ser corretamente preenchidos. Nome do funcionário do correio que receberá a amostra, nome da empresa que enviara a amostra, número de rastreamento da amostra, fornecido pela empresa, assinatura do funcionário do correio que recebeu a amostra e localização da empresa que enviara a amostra (Cidade).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191D18-510E-7C9C-0E02-DB3181E8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030" y="3321190"/>
            <a:ext cx="292912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i="1" dirty="0">
                <a:solidFill>
                  <a:srgbClr val="FF0000"/>
                </a:solidFill>
                <a:latin typeface="Calibri" pitchFamily="34" charset="0"/>
              </a:rPr>
              <a:t>________________________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D22296-7625-5B9F-E50C-62641051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029" y="3703564"/>
            <a:ext cx="3871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i="1" dirty="0">
                <a:solidFill>
                  <a:srgbClr val="FF0000"/>
                </a:solidFill>
                <a:latin typeface="Calibri" pitchFamily="34" charset="0"/>
              </a:rPr>
              <a:t>________________________________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72AD461-6103-0921-4B2E-0EAC9F8E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89" y="3316749"/>
            <a:ext cx="223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i="1" dirty="0">
                <a:solidFill>
                  <a:srgbClr val="FF0000"/>
                </a:solidFill>
                <a:latin typeface="Calibri" pitchFamily="34" charset="0"/>
              </a:rPr>
              <a:t>_________________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E35DCB6-F9F7-D9FD-21B3-6EC7F5F6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674" y="3323982"/>
            <a:ext cx="223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i="1" dirty="0">
                <a:solidFill>
                  <a:srgbClr val="FF0000"/>
                </a:solidFill>
                <a:latin typeface="Calibri" pitchFamily="34" charset="0"/>
              </a:rPr>
              <a:t>_________________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0AB05EB-2645-9B7A-3E33-548331B8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503" y="3731321"/>
            <a:ext cx="2788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i="1" dirty="0">
                <a:solidFill>
                  <a:srgbClr val="FF0000"/>
                </a:solidFill>
                <a:latin typeface="Calibri" pitchFamily="34" charset="0"/>
              </a:rPr>
              <a:t>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907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D3BB23-7D0B-B646-534B-1A9859C11B47}"/>
              </a:ext>
            </a:extLst>
          </p:cNvPr>
          <p:cNvSpPr txBox="1"/>
          <p:nvPr/>
        </p:nvSpPr>
        <p:spPr>
          <a:xfrm>
            <a:off x="3522665" y="168794"/>
            <a:ext cx="51466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Formulário de Cadeia de Custódia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F2334E-7C54-1F0C-F5DF-E7B44B4E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58" y="746729"/>
            <a:ext cx="4258168" cy="593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7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951A587-014A-688A-10C7-E8DEACC07406}"/>
              </a:ext>
            </a:extLst>
          </p:cNvPr>
          <p:cNvSpPr/>
          <p:nvPr/>
        </p:nvSpPr>
        <p:spPr>
          <a:xfrm>
            <a:off x="6858001" y="214587"/>
            <a:ext cx="3648691" cy="134375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E575E1-9C8D-7195-2CF9-4A96AA4A93FC}"/>
              </a:ext>
            </a:extLst>
          </p:cNvPr>
          <p:cNvSpPr txBox="1"/>
          <p:nvPr/>
        </p:nvSpPr>
        <p:spPr>
          <a:xfrm>
            <a:off x="2838758" y="5132222"/>
            <a:ext cx="341922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Assinalar para inserir um comentário,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que não seja de falha de localização,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declaração de medicamentos ou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relatório de informação/inteligência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17EABAB-1CA7-6BBA-3277-AE1403BE7334}"/>
              </a:ext>
            </a:extLst>
          </p:cNvPr>
          <p:cNvSpPr/>
          <p:nvPr/>
        </p:nvSpPr>
        <p:spPr>
          <a:xfrm>
            <a:off x="7656590" y="4931235"/>
            <a:ext cx="2543874" cy="14743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2E140-472B-A851-05B9-2759E1E56BFE}"/>
              </a:ext>
            </a:extLst>
          </p:cNvPr>
          <p:cNvSpPr/>
          <p:nvPr/>
        </p:nvSpPr>
        <p:spPr>
          <a:xfrm>
            <a:off x="6916702" y="647819"/>
            <a:ext cx="353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Geralmente “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Verificar OM</a:t>
            </a:r>
          </a:p>
        </p:txBody>
      </p:sp>
      <p:pic>
        <p:nvPicPr>
          <p:cNvPr id="12" name="Imagem 6" descr="formulario_cadeia_custodia_parte1_cores_2.png">
            <a:extLst>
              <a:ext uri="{FF2B5EF4-FFF2-40B4-BE49-F238E27FC236}">
                <a16:creationId xmlns:a16="http://schemas.microsoft.com/office/drawing/2014/main" id="{296794A3-5058-D808-0A56-EC5003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" t="4235" r="810" b="1988"/>
          <a:stretch/>
        </p:blipFill>
        <p:spPr bwMode="auto">
          <a:xfrm>
            <a:off x="1611973" y="1694059"/>
            <a:ext cx="9292009" cy="28137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312474A-1ADD-D076-5A03-1BC9DE543F3C}"/>
              </a:ext>
            </a:extLst>
          </p:cNvPr>
          <p:cNvCxnSpPr>
            <a:cxnSpLocks/>
          </p:cNvCxnSpPr>
          <p:nvPr/>
        </p:nvCxnSpPr>
        <p:spPr>
          <a:xfrm flipV="1">
            <a:off x="8983391" y="1558338"/>
            <a:ext cx="0" cy="5948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9DEE83-3D58-04E1-DC9C-EFEFA9D1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915" y="1936974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ABCD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9371E91-CBC9-4526-8A5A-53A25CA0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959" y="2236124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ABCD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A29280-3DB5-2A52-14CC-82255E36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752" y="2592574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ABCD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694DBF-AAB9-A33A-CB60-1C191B866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540" y="3131233"/>
            <a:ext cx="577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A21532-3454-6828-DE4A-00DD9B64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265" y="3591849"/>
            <a:ext cx="69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Brasil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505988F-2233-02B2-56B3-E7658761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91" y="3147933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A247BB7-0696-7EEA-2118-B319EAAF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522" y="3615816"/>
            <a:ext cx="38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RJ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B4E4EDD-F379-E4C7-8BE1-351B2019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43" y="3132617"/>
            <a:ext cx="256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0   0   0   3   6    8   4   7   2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4F148BE-D5CD-D750-CEA0-CC0A89A6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74" y="3584009"/>
            <a:ext cx="1500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Rio de Janeiro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916E52-D067-0891-2943-AA6D7874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36" y="4088737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Football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BCCE1B5-2C35-466E-5901-1B1E166F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627" y="4070449"/>
            <a:ext cx="2230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0   1   0   2    2   0  2   0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371B9DB-6B4A-43DA-07A9-8DFB2081D2CE}"/>
              </a:ext>
            </a:extLst>
          </p:cNvPr>
          <p:cNvCxnSpPr>
            <a:cxnSpLocks/>
          </p:cNvCxnSpPr>
          <p:nvPr/>
        </p:nvCxnSpPr>
        <p:spPr>
          <a:xfrm>
            <a:off x="9327990" y="4254599"/>
            <a:ext cx="0" cy="588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CE2B42E-876D-7F89-9A06-FFD2A529C92E}"/>
              </a:ext>
            </a:extLst>
          </p:cNvPr>
          <p:cNvSpPr txBox="1"/>
          <p:nvPr/>
        </p:nvSpPr>
        <p:spPr>
          <a:xfrm>
            <a:off x="7948246" y="5379272"/>
            <a:ext cx="19605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Preenchimento do LBCD</a:t>
            </a:r>
          </a:p>
        </p:txBody>
      </p:sp>
    </p:spTree>
    <p:extLst>
      <p:ext uri="{BB962C8B-B14F-4D97-AF65-F5344CB8AC3E}">
        <p14:creationId xmlns:p14="http://schemas.microsoft.com/office/powerpoint/2010/main" val="30064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443348E-76F2-1053-FBB3-F9CA4F3780A2}"/>
              </a:ext>
            </a:extLst>
          </p:cNvPr>
          <p:cNvSpPr txBox="1">
            <a:spLocks/>
          </p:cNvSpPr>
          <p:nvPr/>
        </p:nvSpPr>
        <p:spPr bwMode="auto">
          <a:xfrm>
            <a:off x="1431399" y="456554"/>
            <a:ext cx="2590276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Preenchido pelo DCO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3881C2-47A3-5B0D-0C9C-DC2AA0C54CFA}"/>
              </a:ext>
            </a:extLst>
          </p:cNvPr>
          <p:cNvSpPr txBox="1"/>
          <p:nvPr/>
        </p:nvSpPr>
        <p:spPr>
          <a:xfrm>
            <a:off x="2540995" y="423513"/>
            <a:ext cx="6939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Exemplo: AT e AG – IPC | AC - ABCD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2CE999-2A33-76FE-82DF-7CFA5B8E9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99" y="1113976"/>
            <a:ext cx="8900931" cy="170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C62F4F-21C9-382E-8662-6D1401DB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194" y="1484673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IPC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38D7B3-75D0-777C-89D9-65DFE394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417" y="1758931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ABCD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4CC033A-BEA1-C153-1AF5-45640E597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243" y="2107341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IPC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C9D0D97-55FF-C8A5-D92A-CFFFE450EA5C}"/>
              </a:ext>
            </a:extLst>
          </p:cNvPr>
          <p:cNvSpPr/>
          <p:nvPr/>
        </p:nvSpPr>
        <p:spPr>
          <a:xfrm>
            <a:off x="8597715" y="1420402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EF5D968-AADF-7083-87AE-6105C5EA716E}"/>
              </a:ext>
            </a:extLst>
          </p:cNvPr>
          <p:cNvSpPr/>
          <p:nvPr/>
        </p:nvSpPr>
        <p:spPr>
          <a:xfrm>
            <a:off x="8618323" y="1712248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8D7276C-86CA-81D8-4BF6-35553B988C79}"/>
              </a:ext>
            </a:extLst>
          </p:cNvPr>
          <p:cNvSpPr/>
          <p:nvPr/>
        </p:nvSpPr>
        <p:spPr>
          <a:xfrm>
            <a:off x="8611774" y="2044032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FC3F2C5-D319-1325-F41A-4FCE3BB1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3101" y="3106753"/>
            <a:ext cx="8137525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Conector de seta reta 13">
            <a:extLst>
              <a:ext uri="{FF2B5EF4-FFF2-40B4-BE49-F238E27FC236}">
                <a16:creationId xmlns:a16="http://schemas.microsoft.com/office/drawing/2014/main" id="{70069301-9464-5A29-1587-6B1EC8B537BB}"/>
              </a:ext>
            </a:extLst>
          </p:cNvPr>
          <p:cNvCxnSpPr>
            <a:cxnSpLocks/>
          </p:cNvCxnSpPr>
          <p:nvPr/>
        </p:nvCxnSpPr>
        <p:spPr>
          <a:xfrm flipH="1">
            <a:off x="3286336" y="1712248"/>
            <a:ext cx="4453260" cy="1863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16">
            <a:extLst>
              <a:ext uri="{FF2B5EF4-FFF2-40B4-BE49-F238E27FC236}">
                <a16:creationId xmlns:a16="http://schemas.microsoft.com/office/drawing/2014/main" id="{915B088F-97DC-2D9D-A989-7953A7A11417}"/>
              </a:ext>
            </a:extLst>
          </p:cNvPr>
          <p:cNvCxnSpPr>
            <a:cxnSpLocks/>
          </p:cNvCxnSpPr>
          <p:nvPr/>
        </p:nvCxnSpPr>
        <p:spPr>
          <a:xfrm flipH="1">
            <a:off x="5881863" y="1972150"/>
            <a:ext cx="1873729" cy="1603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0">
            <a:extLst>
              <a:ext uri="{FF2B5EF4-FFF2-40B4-BE49-F238E27FC236}">
                <a16:creationId xmlns:a16="http://schemas.microsoft.com/office/drawing/2014/main" id="{00793D11-A78D-563F-DE98-8DC01E908DD4}"/>
              </a:ext>
            </a:extLst>
          </p:cNvPr>
          <p:cNvCxnSpPr>
            <a:cxnSpLocks/>
          </p:cNvCxnSpPr>
          <p:nvPr/>
        </p:nvCxnSpPr>
        <p:spPr>
          <a:xfrm>
            <a:off x="8084929" y="2419077"/>
            <a:ext cx="0" cy="12293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996A3C0C-0923-C232-9280-AB054DDE340C}"/>
              </a:ext>
            </a:extLst>
          </p:cNvPr>
          <p:cNvSpPr/>
          <p:nvPr/>
        </p:nvSpPr>
        <p:spPr>
          <a:xfrm>
            <a:off x="2726537" y="3302534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9284CA8-2FFC-19F6-C489-2FE87885421E}"/>
              </a:ext>
            </a:extLst>
          </p:cNvPr>
          <p:cNvSpPr/>
          <p:nvPr/>
        </p:nvSpPr>
        <p:spPr>
          <a:xfrm>
            <a:off x="5434744" y="3245560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45A81E-5245-5088-98D1-5CC2F27423F4}"/>
              </a:ext>
            </a:extLst>
          </p:cNvPr>
          <p:cNvSpPr/>
          <p:nvPr/>
        </p:nvSpPr>
        <p:spPr>
          <a:xfrm>
            <a:off x="8202711" y="3302534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63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9" name="Imagem 6" descr="formulario_cadeia_custodia_parte1_cores_2.png">
            <a:extLst>
              <a:ext uri="{FF2B5EF4-FFF2-40B4-BE49-F238E27FC236}">
                <a16:creationId xmlns:a16="http://schemas.microsoft.com/office/drawing/2014/main" id="{154E2347-89E0-411C-5D1C-73CE8476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" t="4235" r="810" b="1988"/>
          <a:stretch/>
        </p:blipFill>
        <p:spPr bwMode="auto">
          <a:xfrm>
            <a:off x="1328509" y="989971"/>
            <a:ext cx="9292009" cy="28137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14AAD16F-337F-E2BE-228F-A442FDE0D99F}"/>
              </a:ext>
            </a:extLst>
          </p:cNvPr>
          <p:cNvSpPr/>
          <p:nvPr/>
        </p:nvSpPr>
        <p:spPr>
          <a:xfrm>
            <a:off x="2451472" y="2186388"/>
            <a:ext cx="3024188" cy="9366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EA2BC1-6B39-A4D6-3035-6B361120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247" y="2442324"/>
            <a:ext cx="2560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0   0   0   3   6    8   4   7   2</a:t>
            </a:r>
          </a:p>
        </p:txBody>
      </p:sp>
      <p:cxnSp>
        <p:nvCxnSpPr>
          <p:cNvPr id="19" name="Conector de seta reta 6">
            <a:extLst>
              <a:ext uri="{FF2B5EF4-FFF2-40B4-BE49-F238E27FC236}">
                <a16:creationId xmlns:a16="http://schemas.microsoft.com/office/drawing/2014/main" id="{519D2CD3-5C18-001C-EE43-192F51D34B48}"/>
              </a:ext>
            </a:extLst>
          </p:cNvPr>
          <p:cNvCxnSpPr>
            <a:cxnSpLocks/>
          </p:cNvCxnSpPr>
          <p:nvPr/>
        </p:nvCxnSpPr>
        <p:spPr>
          <a:xfrm>
            <a:off x="5243884" y="2953143"/>
            <a:ext cx="1211780" cy="14053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1541D0E9-5E7F-5B21-D556-05160018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3958"/>
          <a:stretch/>
        </p:blipFill>
        <p:spPr bwMode="auto">
          <a:xfrm>
            <a:off x="4510768" y="4389720"/>
            <a:ext cx="5328176" cy="219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AAAA6590-4198-5723-9359-824C7809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948" y="5164979"/>
            <a:ext cx="1615996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latin typeface="Arial Narrow" pitchFamily="34" charset="0"/>
                <a:cs typeface="Arial" panose="020B0604020202020204" pitchFamily="34" charset="0"/>
              </a:rPr>
              <a:t>M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000368472</a:t>
            </a:r>
          </a:p>
        </p:txBody>
      </p:sp>
    </p:spTree>
    <p:extLst>
      <p:ext uri="{BB962C8B-B14F-4D97-AF65-F5344CB8AC3E}">
        <p14:creationId xmlns:p14="http://schemas.microsoft.com/office/powerpoint/2010/main" val="28838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16" descr="D:\Meus Documentos\Minhas Imagens\Sem título.png">
            <a:extLst>
              <a:ext uri="{FF2B5EF4-FFF2-40B4-BE49-F238E27FC236}">
                <a16:creationId xmlns:a16="http://schemas.microsoft.com/office/drawing/2014/main" id="{A4E6E0F1-1D96-2CB9-6188-48CEC788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00" r="9502" b="57201"/>
          <a:stretch>
            <a:fillRect/>
          </a:stretch>
        </p:blipFill>
        <p:spPr bwMode="auto">
          <a:xfrm>
            <a:off x="1523999" y="604025"/>
            <a:ext cx="9144000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BE42A4F-1100-EF20-CE78-B05DFAD555D5}"/>
              </a:ext>
            </a:extLst>
          </p:cNvPr>
          <p:cNvSpPr/>
          <p:nvPr/>
        </p:nvSpPr>
        <p:spPr>
          <a:xfrm>
            <a:off x="8820595" y="1059175"/>
            <a:ext cx="1366838" cy="5762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9" name="Imagem 6" descr="formulario_cadeia_custodia_parte1_cores_2.png">
            <a:extLst>
              <a:ext uri="{FF2B5EF4-FFF2-40B4-BE49-F238E27FC236}">
                <a16:creationId xmlns:a16="http://schemas.microsoft.com/office/drawing/2014/main" id="{32868B36-AA04-1823-F5E3-3AA3FA023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" t="4235" r="810" b="1988"/>
          <a:stretch/>
        </p:blipFill>
        <p:spPr bwMode="auto">
          <a:xfrm>
            <a:off x="1856497" y="3293164"/>
            <a:ext cx="8479003" cy="258817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7D75BB4-46A5-4AA9-ABB4-51D89C05775D}"/>
              </a:ext>
            </a:extLst>
          </p:cNvPr>
          <p:cNvCxnSpPr>
            <a:cxnSpLocks/>
            <a:stCxn id="7" idx="3"/>
            <a:endCxn id="12" idx="7"/>
          </p:cNvCxnSpPr>
          <p:nvPr/>
        </p:nvCxnSpPr>
        <p:spPr>
          <a:xfrm flipH="1">
            <a:off x="6756882" y="1551045"/>
            <a:ext cx="2263882" cy="3030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AD8FE2CC-6F82-37B9-E57D-148E94BDD537}"/>
              </a:ext>
            </a:extLst>
          </p:cNvPr>
          <p:cNvSpPr/>
          <p:nvPr/>
        </p:nvSpPr>
        <p:spPr>
          <a:xfrm>
            <a:off x="5527883" y="4497376"/>
            <a:ext cx="1439862" cy="576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F61CE9-501C-EB2C-9F66-B0D9ADC0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80" y="4618851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05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pic>
        <p:nvPicPr>
          <p:cNvPr id="6" name="Picture 16" descr="D:\Meus Documentos\Minhas Imagens\Sem título.png">
            <a:extLst>
              <a:ext uri="{FF2B5EF4-FFF2-40B4-BE49-F238E27FC236}">
                <a16:creationId xmlns:a16="http://schemas.microsoft.com/office/drawing/2014/main" id="{B9F4837D-67BE-D5BE-F1E8-290CEDAF7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00" r="9502" b="57201"/>
          <a:stretch>
            <a:fillRect/>
          </a:stretch>
        </p:blipFill>
        <p:spPr bwMode="auto">
          <a:xfrm>
            <a:off x="1212007" y="682470"/>
            <a:ext cx="496887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593F3E3-8349-483F-EA72-B036E378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800" y="5162776"/>
            <a:ext cx="5184775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6" descr="formulario_cadeia_custodia_parte1_cores_2.png">
            <a:extLst>
              <a:ext uri="{FF2B5EF4-FFF2-40B4-BE49-F238E27FC236}">
                <a16:creationId xmlns:a16="http://schemas.microsoft.com/office/drawing/2014/main" id="{AA5B5203-A7AE-E94C-5E85-B0ED6DF3A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0" t="4235" r="810" b="1988"/>
          <a:stretch/>
        </p:blipFill>
        <p:spPr bwMode="auto">
          <a:xfrm>
            <a:off x="3803904" y="2957264"/>
            <a:ext cx="6751052" cy="20607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B855C90-F59F-9A49-4DC2-427154EE9C8B}"/>
              </a:ext>
            </a:extLst>
          </p:cNvPr>
          <p:cNvSpPr/>
          <p:nvPr/>
        </p:nvSpPr>
        <p:spPr>
          <a:xfrm>
            <a:off x="7069141" y="542657"/>
            <a:ext cx="4324283" cy="21753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10D87B-226B-8704-C7E2-355BC3F789C2}"/>
              </a:ext>
            </a:extLst>
          </p:cNvPr>
          <p:cNvSpPr txBox="1"/>
          <p:nvPr/>
        </p:nvSpPr>
        <p:spPr bwMode="auto">
          <a:xfrm>
            <a:off x="6899575" y="786532"/>
            <a:ext cx="4727434" cy="15759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800" b="1" dirty="0"/>
              <a:t>Número de Atletas = </a:t>
            </a:r>
          </a:p>
          <a:p>
            <a:r>
              <a:rPr lang="pt-BR" sz="2800" b="1" dirty="0"/>
              <a:t>Número de Controles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3E122A-57FF-EF3D-C114-D07498800602}"/>
              </a:ext>
            </a:extLst>
          </p:cNvPr>
          <p:cNvSpPr/>
          <p:nvPr/>
        </p:nvSpPr>
        <p:spPr>
          <a:xfrm>
            <a:off x="2956843" y="2411582"/>
            <a:ext cx="576262" cy="576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F2E17E4-9F4A-3C7E-C962-DDDA8BDA6C7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484563" y="2877001"/>
            <a:ext cx="6049564" cy="1263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BB48BAF2-2562-8295-9868-F6856BBA13D5}"/>
              </a:ext>
            </a:extLst>
          </p:cNvPr>
          <p:cNvSpPr/>
          <p:nvPr/>
        </p:nvSpPr>
        <p:spPr>
          <a:xfrm>
            <a:off x="9534127" y="3865852"/>
            <a:ext cx="431800" cy="576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0F0907-A9C2-A62A-37C0-28432172E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127" y="3955197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0 2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91E117A-3268-09BA-E64F-5D91FB79AC11}"/>
              </a:ext>
            </a:extLst>
          </p:cNvPr>
          <p:cNvCxnSpPr>
            <a:cxnSpLocks/>
          </p:cNvCxnSpPr>
          <p:nvPr/>
        </p:nvCxnSpPr>
        <p:spPr>
          <a:xfrm flipV="1">
            <a:off x="2688336" y="4385085"/>
            <a:ext cx="6922549" cy="2074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2154018C-B0E1-91F8-D31B-988AA9CD496B}"/>
              </a:ext>
            </a:extLst>
          </p:cNvPr>
          <p:cNvSpPr/>
          <p:nvPr/>
        </p:nvSpPr>
        <p:spPr>
          <a:xfrm>
            <a:off x="2049780" y="6334427"/>
            <a:ext cx="647700" cy="360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4EE07F-77EC-97FE-2D22-278E6B7B1D1C}"/>
              </a:ext>
            </a:extLst>
          </p:cNvPr>
          <p:cNvSpPr txBox="1"/>
          <p:nvPr/>
        </p:nvSpPr>
        <p:spPr bwMode="auto">
          <a:xfrm>
            <a:off x="7226625" y="5793656"/>
            <a:ext cx="2744787" cy="277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Blood = Sangue</a:t>
            </a:r>
          </a:p>
        </p:txBody>
      </p:sp>
    </p:spTree>
    <p:extLst>
      <p:ext uri="{BB962C8B-B14F-4D97-AF65-F5344CB8AC3E}">
        <p14:creationId xmlns:p14="http://schemas.microsoft.com/office/powerpoint/2010/main" val="38715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C92859-0C50-40C7-F70D-6391A6E3646B}"/>
              </a:ext>
            </a:extLst>
          </p:cNvPr>
          <p:cNvSpPr txBox="1"/>
          <p:nvPr/>
        </p:nvSpPr>
        <p:spPr>
          <a:xfrm>
            <a:off x="1489055" y="1182390"/>
            <a:ext cx="29963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Nome de quem preencheu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 formulário</a:t>
            </a:r>
          </a:p>
        </p:txBody>
      </p:sp>
      <p:pic>
        <p:nvPicPr>
          <p:cNvPr id="4" name="Picture 16" descr="D:\Meus Documentos\Minhas Imagens\Sem título.png">
            <a:extLst>
              <a:ext uri="{FF2B5EF4-FFF2-40B4-BE49-F238E27FC236}">
                <a16:creationId xmlns:a16="http://schemas.microsoft.com/office/drawing/2014/main" id="{EAD33612-88EE-A916-7315-2DD58E8D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00" r="9502" b="57201"/>
          <a:stretch>
            <a:fillRect/>
          </a:stretch>
        </p:blipFill>
        <p:spPr bwMode="auto">
          <a:xfrm>
            <a:off x="1377419" y="578921"/>
            <a:ext cx="914400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6" descr="formulario_cadeia_custodia_parte1_cores_2.png">
            <a:extLst>
              <a:ext uri="{FF2B5EF4-FFF2-40B4-BE49-F238E27FC236}">
                <a16:creationId xmlns:a16="http://schemas.microsoft.com/office/drawing/2014/main" id="{BE2D6AED-20BD-CAA9-DEA0-C2F8DA5DC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" t="4235" r="810" b="1988"/>
          <a:stretch/>
        </p:blipFill>
        <p:spPr bwMode="auto">
          <a:xfrm>
            <a:off x="2573893" y="3771080"/>
            <a:ext cx="6751052" cy="20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22D4AC2-37CF-7A9B-4ACA-FD35D84053DD}"/>
              </a:ext>
            </a:extLst>
          </p:cNvPr>
          <p:cNvCxnSpPr>
            <a:cxnSpLocks/>
          </p:cNvCxnSpPr>
          <p:nvPr/>
        </p:nvCxnSpPr>
        <p:spPr>
          <a:xfrm>
            <a:off x="2573893" y="1872452"/>
            <a:ext cx="5417963" cy="3366639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2AE274B5-E411-154F-5FE0-E85F3464BE75}"/>
              </a:ext>
            </a:extLst>
          </p:cNvPr>
          <p:cNvSpPr/>
          <p:nvPr/>
        </p:nvSpPr>
        <p:spPr>
          <a:xfrm>
            <a:off x="2210554" y="1576457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654CCED-AF2A-B340-3FC0-3CDBBBC942B4}"/>
              </a:ext>
            </a:extLst>
          </p:cNvPr>
          <p:cNvSpPr/>
          <p:nvPr/>
        </p:nvSpPr>
        <p:spPr>
          <a:xfrm>
            <a:off x="2234364" y="2033449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9DB4709-8928-8CEA-6A74-6C148BA6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396" y="5104130"/>
            <a:ext cx="69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Brasil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6BD070A-1A53-EFF2-39FA-4EE18863D841}"/>
              </a:ext>
            </a:extLst>
          </p:cNvPr>
          <p:cNvSpPr/>
          <p:nvPr/>
        </p:nvSpPr>
        <p:spPr>
          <a:xfrm>
            <a:off x="7846763" y="4977481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9F74AF-0798-0632-CE08-C221F8DB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990" y="5104130"/>
            <a:ext cx="38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RJ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6B587A2-FBAA-728B-5A7A-24B6CA9B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450" y="5104130"/>
            <a:ext cx="1500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Rio de Janeiro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FCA3BD5-1243-A8AF-12B4-C1FFCE68F147}"/>
              </a:ext>
            </a:extLst>
          </p:cNvPr>
          <p:cNvSpPr/>
          <p:nvPr/>
        </p:nvSpPr>
        <p:spPr>
          <a:xfrm>
            <a:off x="3171979" y="4995769"/>
            <a:ext cx="576064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EE25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3AD389C-AE53-BABD-4475-5F413B66559C}"/>
              </a:ext>
            </a:extLst>
          </p:cNvPr>
          <p:cNvCxnSpPr>
            <a:cxnSpLocks/>
          </p:cNvCxnSpPr>
          <p:nvPr/>
        </p:nvCxnSpPr>
        <p:spPr>
          <a:xfrm>
            <a:off x="2564324" y="2556669"/>
            <a:ext cx="818956" cy="2547461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5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7" y="0"/>
            <a:ext cx="12191999" cy="6858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C92859-0C50-40C7-F70D-6391A6E3646B}"/>
              </a:ext>
            </a:extLst>
          </p:cNvPr>
          <p:cNvSpPr txBox="1"/>
          <p:nvPr/>
        </p:nvSpPr>
        <p:spPr>
          <a:xfrm>
            <a:off x="1489055" y="1182390"/>
            <a:ext cx="29963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Nome de quem preencheu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Georgia" pitchFamily="18" charset="0"/>
                <a:cs typeface="+mn-cs"/>
              </a:rPr>
              <a:t>o formulário</a:t>
            </a:r>
          </a:p>
        </p:txBody>
      </p:sp>
      <p:pic>
        <p:nvPicPr>
          <p:cNvPr id="2" name="Picture 2" descr="D:\Meus Documentos\Minhas Imagens\Sem título2.png">
            <a:extLst>
              <a:ext uri="{FF2B5EF4-FFF2-40B4-BE49-F238E27FC236}">
                <a16:creationId xmlns:a16="http://schemas.microsoft.com/office/drawing/2014/main" id="{B4ABBC3E-C4A1-2A3A-1BE5-ACFE3019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51" t="1199" r="8002" b="72800"/>
          <a:stretch>
            <a:fillRect/>
          </a:stretch>
        </p:blipFill>
        <p:spPr bwMode="auto">
          <a:xfrm>
            <a:off x="1727349" y="1316093"/>
            <a:ext cx="8713788" cy="156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E713B03-3B95-01B7-6E55-18A834FD72EB}"/>
              </a:ext>
            </a:extLst>
          </p:cNvPr>
          <p:cNvSpPr/>
          <p:nvPr/>
        </p:nvSpPr>
        <p:spPr>
          <a:xfrm>
            <a:off x="5642437" y="2200211"/>
            <a:ext cx="1441450" cy="5746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6" name="Imagem 6" descr="formulario_cadeia_custodia_parte1_cores_2.png">
            <a:extLst>
              <a:ext uri="{FF2B5EF4-FFF2-40B4-BE49-F238E27FC236}">
                <a16:creationId xmlns:a16="http://schemas.microsoft.com/office/drawing/2014/main" id="{E9DE5E59-D166-C585-B236-057EE3924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" t="4235" r="810" b="1988"/>
          <a:stretch/>
        </p:blipFill>
        <p:spPr bwMode="auto">
          <a:xfrm>
            <a:off x="2564749" y="3481182"/>
            <a:ext cx="6751052" cy="20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18AE602-E288-E55A-0B5E-18422AD06306}"/>
              </a:ext>
            </a:extLst>
          </p:cNvPr>
          <p:cNvSpPr/>
          <p:nvPr/>
        </p:nvSpPr>
        <p:spPr>
          <a:xfrm>
            <a:off x="3011788" y="5061905"/>
            <a:ext cx="1439862" cy="576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396996-A6F3-24E1-6FBF-DF5D87B1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127" y="5165887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Calibri" pitchFamily="34" charset="0"/>
              </a:rPr>
              <a:t>Football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065A5B-1C3B-C2DF-2505-52CA0D4A8CF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240787" y="2752843"/>
            <a:ext cx="1843455" cy="2393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28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663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Segoe Script</vt:lpstr>
      <vt:lpstr>Georgia</vt:lpstr>
      <vt:lpstr>Calibri Light</vt:lpstr>
      <vt:lpstr>Arial</vt:lpstr>
      <vt:lpstr>Lato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Cintia Csucsuly</cp:lastModifiedBy>
  <cp:revision>65</cp:revision>
  <dcterms:created xsi:type="dcterms:W3CDTF">2023-01-25T17:53:38Z</dcterms:created>
  <dcterms:modified xsi:type="dcterms:W3CDTF">2024-08-09T21:18:31Z</dcterms:modified>
</cp:coreProperties>
</file>