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6A2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44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ED55-C1CC-4406-ADF9-FC77794FEBDD}" type="datetimeFigureOut">
              <a:rPr lang="pt-BR" smtClean="0"/>
              <a:t>17/04/2017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549B-5C62-4E50-8971-8BB32947A7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ED55-C1CC-4406-ADF9-FC77794FEBDD}" type="datetimeFigureOut">
              <a:rPr lang="pt-BR" smtClean="0"/>
              <a:t>17/04/2017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549B-5C62-4E50-8971-8BB32947A7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ED55-C1CC-4406-ADF9-FC77794FEBDD}" type="datetimeFigureOut">
              <a:rPr lang="pt-BR" smtClean="0"/>
              <a:t>17/04/2017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549B-5C62-4E50-8971-8BB32947A7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ED55-C1CC-4406-ADF9-FC77794FEBDD}" type="datetimeFigureOut">
              <a:rPr lang="pt-BR" smtClean="0"/>
              <a:t>17/04/2017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549B-5C62-4E50-8971-8BB32947A7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ED55-C1CC-4406-ADF9-FC77794FEBDD}" type="datetimeFigureOut">
              <a:rPr lang="pt-BR" smtClean="0"/>
              <a:t>17/04/2017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549B-5C62-4E50-8971-8BB32947A7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ED55-C1CC-4406-ADF9-FC77794FEBDD}" type="datetimeFigureOut">
              <a:rPr lang="pt-BR" smtClean="0"/>
              <a:t>17/04/2017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549B-5C62-4E50-8971-8BB32947A7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ED55-C1CC-4406-ADF9-FC77794FEBDD}" type="datetimeFigureOut">
              <a:rPr lang="pt-BR" smtClean="0"/>
              <a:t>17/04/2017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549B-5C62-4E50-8971-8BB32947A7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ED55-C1CC-4406-ADF9-FC77794FEBDD}" type="datetimeFigureOut">
              <a:rPr lang="pt-BR" smtClean="0"/>
              <a:t>17/04/2017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549B-5C62-4E50-8971-8BB32947A7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ED55-C1CC-4406-ADF9-FC77794FEBDD}" type="datetimeFigureOut">
              <a:rPr lang="pt-BR" smtClean="0"/>
              <a:t>17/04/2017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549B-5C62-4E50-8971-8BB32947A7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ED55-C1CC-4406-ADF9-FC77794FEBDD}" type="datetimeFigureOut">
              <a:rPr lang="pt-BR" smtClean="0"/>
              <a:t>17/04/2017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549B-5C62-4E50-8971-8BB32947A7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ED55-C1CC-4406-ADF9-FC77794FEBDD}" type="datetimeFigureOut">
              <a:rPr lang="pt-BR" smtClean="0"/>
              <a:t>17/04/2017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F549B-5C62-4E50-8971-8BB32947A72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3ED55-C1CC-4406-ADF9-FC77794FEBDD}" type="datetimeFigureOut">
              <a:rPr lang="pt-BR" smtClean="0"/>
              <a:t>17/04/2017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F549B-5C62-4E50-8971-8BB32947A72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SSINATURA_EMAIL.png"/>
          <p:cNvPicPr>
            <a:picLocks noChangeAspect="1"/>
          </p:cNvPicPr>
          <p:nvPr/>
        </p:nvPicPr>
        <p:blipFill>
          <a:blip r:embed="rId2"/>
          <a:srcRect t="15916" b="16438"/>
          <a:stretch>
            <a:fillRect/>
          </a:stretch>
        </p:blipFill>
        <p:spPr>
          <a:xfrm>
            <a:off x="0" y="0"/>
            <a:ext cx="9144000" cy="121444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571604" y="1785926"/>
            <a:ext cx="5861165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556A2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Substâncias Proibidas </a:t>
            </a:r>
          </a:p>
          <a:p>
            <a:pPr algn="ctr"/>
            <a:r>
              <a:rPr lang="pt-BR" sz="5400" b="1" cap="none" spc="0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556A2C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Georgia" pitchFamily="18" charset="0"/>
              </a:rPr>
              <a:t>e suas conseqüências na saúde</a:t>
            </a:r>
            <a:endParaRPr lang="pt-BR" sz="5400" b="1" cap="none" spc="0" dirty="0">
              <a:ln w="19050">
                <a:solidFill>
                  <a:schemeClr val="tx1"/>
                </a:solidFill>
                <a:prstDash val="solid"/>
              </a:ln>
              <a:solidFill>
                <a:srgbClr val="556A2C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SSINATURA_EMAIL.png"/>
          <p:cNvPicPr>
            <a:picLocks noChangeAspect="1"/>
          </p:cNvPicPr>
          <p:nvPr/>
        </p:nvPicPr>
        <p:blipFill>
          <a:blip r:embed="rId2"/>
          <a:srcRect t="15916" b="16438"/>
          <a:stretch>
            <a:fillRect/>
          </a:stretch>
        </p:blipFill>
        <p:spPr>
          <a:xfrm>
            <a:off x="0" y="0"/>
            <a:ext cx="9144000" cy="121444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571604" y="1428736"/>
            <a:ext cx="5715040" cy="928694"/>
          </a:xfrm>
          <a:prstGeom prst="rect">
            <a:avLst/>
          </a:prstGeom>
          <a:solidFill>
            <a:srgbClr val="556A2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err="1" smtClean="0"/>
              <a:t>Eritropoietina</a:t>
            </a:r>
            <a:r>
              <a:rPr lang="pt-BR" sz="3600" dirty="0" smtClean="0"/>
              <a:t> (EPO)</a:t>
            </a:r>
            <a:endParaRPr lang="pt-B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786050" y="3286124"/>
            <a:ext cx="842965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Georgia" pitchFamily="18" charset="0"/>
              </a:rPr>
              <a:t>  Aumento da viscosidade sanguínea (grosso/grudento)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Georgia" pitchFamily="18" charset="0"/>
              </a:rPr>
              <a:t> Embolia Pulmonar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Georgia" pitchFamily="18" charset="0"/>
              </a:rPr>
              <a:t> Alternância de humor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Georgia" pitchFamily="18" charset="0"/>
              </a:rPr>
              <a:t> Aumento do risco de derrame e ataque cardíaco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Georgia" pitchFamily="18" charset="0"/>
              </a:rPr>
              <a:t> Fraqueza em geral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Georgia" pitchFamily="18" charset="0"/>
              </a:rPr>
              <a:t> Pressão sanguínea alta</a:t>
            </a:r>
          </a:p>
          <a:p>
            <a:pPr>
              <a:lnSpc>
                <a:spcPct val="150000"/>
              </a:lnSpc>
            </a:pPr>
            <a:endParaRPr lang="pt-BR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pt-BR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pt-BR" dirty="0">
              <a:latin typeface="Georgia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85786" y="2500306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Efeitos Colaterais gerais:</a:t>
            </a:r>
            <a:endParaRPr lang="pt-BR" sz="2000" b="1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pPr algn="ctr"/>
            <a:endParaRPr lang="pt-BR" sz="2000" dirty="0"/>
          </a:p>
        </p:txBody>
      </p:sp>
      <p:cxnSp>
        <p:nvCxnSpPr>
          <p:cNvPr id="10" name="Conector reto 9"/>
          <p:cNvCxnSpPr/>
          <p:nvPr/>
        </p:nvCxnSpPr>
        <p:spPr>
          <a:xfrm>
            <a:off x="785786" y="2928934"/>
            <a:ext cx="7429552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876"/>
            <a:ext cx="257174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SSINATURA_EMAIL.png"/>
          <p:cNvPicPr>
            <a:picLocks noChangeAspect="1"/>
          </p:cNvPicPr>
          <p:nvPr/>
        </p:nvPicPr>
        <p:blipFill>
          <a:blip r:embed="rId2"/>
          <a:srcRect t="15916" b="16438"/>
          <a:stretch>
            <a:fillRect/>
          </a:stretch>
        </p:blipFill>
        <p:spPr>
          <a:xfrm>
            <a:off x="0" y="0"/>
            <a:ext cx="9144000" cy="121444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357290" y="1428736"/>
            <a:ext cx="6429420" cy="928694"/>
          </a:xfrm>
          <a:prstGeom prst="rect">
            <a:avLst/>
          </a:prstGeom>
          <a:solidFill>
            <a:srgbClr val="556A2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/>
              <a:t>Hormônio do Crescimento (GH)</a:t>
            </a:r>
            <a:endParaRPr lang="pt-B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786050" y="2285992"/>
            <a:ext cx="842965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Georgia" pitchFamily="18" charset="0"/>
              </a:rPr>
              <a:t>  Dor de cabeça forte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Georgia" pitchFamily="18" charset="0"/>
              </a:rPr>
              <a:t> Perda de visão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Georgia" pitchFamily="18" charset="0"/>
              </a:rPr>
              <a:t> Aumento da  pressão sanguínea e falha do coração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Georgia" pitchFamily="18" charset="0"/>
              </a:rPr>
              <a:t> Diabete e tumores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Georgia" pitchFamily="18" charset="0"/>
              </a:rPr>
              <a:t> Artrite paralisante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Georgia" pitchFamily="18" charset="0"/>
              </a:rPr>
              <a:t> Acromegalia irreversível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>
                <a:latin typeface="Georgia" pitchFamily="18" charset="0"/>
              </a:rPr>
              <a:t>Aumento das mãos e pés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ü"/>
            </a:pPr>
            <a:r>
              <a:rPr lang="pt-BR" dirty="0" smtClean="0">
                <a:latin typeface="Georgia" pitchFamily="18" charset="0"/>
              </a:rPr>
              <a:t> Testa protuberante,  sobrancelha,  crânio e maxilar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Georgia" pitchFamily="18" charset="0"/>
              </a:rPr>
              <a:t>Crescimento do coração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Georgia" pitchFamily="18" charset="0"/>
              </a:rPr>
              <a:t>Retenção de líquido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Georgia" pitchFamily="18" charset="0"/>
              </a:rPr>
              <a:t>Danificação no fígado e tireóide</a:t>
            </a:r>
          </a:p>
          <a:p>
            <a:pPr>
              <a:lnSpc>
                <a:spcPct val="150000"/>
              </a:lnSpc>
            </a:pPr>
            <a:endParaRPr lang="pt-BR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pt-BR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pt-BR" dirty="0">
              <a:latin typeface="Georgia" pitchFamily="18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496"/>
            <a:ext cx="285283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SSINATURA_EMAIL.png"/>
          <p:cNvPicPr>
            <a:picLocks noChangeAspect="1"/>
          </p:cNvPicPr>
          <p:nvPr/>
        </p:nvPicPr>
        <p:blipFill>
          <a:blip r:embed="rId2"/>
          <a:srcRect t="15916" b="16438"/>
          <a:stretch>
            <a:fillRect/>
          </a:stretch>
        </p:blipFill>
        <p:spPr>
          <a:xfrm>
            <a:off x="0" y="0"/>
            <a:ext cx="9144000" cy="121444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571604" y="1428736"/>
            <a:ext cx="5715040" cy="928694"/>
          </a:xfrm>
          <a:prstGeom prst="rect">
            <a:avLst/>
          </a:prstGeom>
          <a:solidFill>
            <a:srgbClr val="556A2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Por que dopagem é tão perigoso?</a:t>
            </a:r>
            <a:endParaRPr lang="pt-B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14348" y="3357562"/>
            <a:ext cx="80724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Georgia" pitchFamily="18" charset="0"/>
              </a:rPr>
              <a:t>Estudos em substâncias para razões terapêuticas, não por dopagem.</a:t>
            </a:r>
          </a:p>
          <a:p>
            <a:endParaRPr lang="pt-BR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Georgia" pitchFamily="18" charset="0"/>
              </a:rPr>
              <a:t>Substâncias ou métodos utilizados por atletas para desenvolvido por pessoas com problemas de saúde.</a:t>
            </a:r>
          </a:p>
          <a:p>
            <a:endParaRPr lang="pt-BR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Georgia" pitchFamily="18" charset="0"/>
              </a:rPr>
              <a:t>Atletas usando substâncias proibidas:</a:t>
            </a:r>
          </a:p>
          <a:p>
            <a:pPr lvl="1">
              <a:buFont typeface="Wingdings" pitchFamily="2" charset="2"/>
              <a:buChar char="ü"/>
            </a:pPr>
            <a:r>
              <a:rPr lang="pt-BR" dirty="0" smtClean="0">
                <a:latin typeface="Georgia" pitchFamily="18" charset="0"/>
              </a:rPr>
              <a:t>Não são sempre acompanhados pro um médico</a:t>
            </a:r>
          </a:p>
          <a:p>
            <a:pPr lvl="1">
              <a:buFont typeface="Wingdings" pitchFamily="2" charset="2"/>
              <a:buChar char="ü"/>
            </a:pPr>
            <a:r>
              <a:rPr lang="pt-BR" dirty="0" smtClean="0">
                <a:latin typeface="Georgia" pitchFamily="18" charset="0"/>
              </a:rPr>
              <a:t> Normalmente usam doses grandes</a:t>
            </a:r>
          </a:p>
          <a:p>
            <a:pPr lvl="1">
              <a:buFont typeface="Wingdings" pitchFamily="2" charset="2"/>
              <a:buChar char="ü"/>
            </a:pPr>
            <a:r>
              <a:rPr lang="pt-BR" dirty="0" smtClean="0">
                <a:latin typeface="Georgia" pitchFamily="18" charset="0"/>
              </a:rPr>
              <a:t>  Talvez usem em combinação com outras substâncias</a:t>
            </a:r>
          </a:p>
          <a:p>
            <a:endParaRPr lang="pt-BR" dirty="0" smtClean="0"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pt-BR" dirty="0" smtClean="0">
                <a:latin typeface="Georgia" pitchFamily="18" charset="0"/>
              </a:rPr>
              <a:t>São usualmente substâncias ilegais ou falsificadas que não são regulares</a:t>
            </a:r>
          </a:p>
          <a:p>
            <a:endParaRPr lang="pt-BR" dirty="0" smtClean="0">
              <a:latin typeface="Georgia" pitchFamily="18" charset="0"/>
            </a:endParaRPr>
          </a:p>
          <a:p>
            <a:endParaRPr lang="pt-BR" dirty="0" smtClean="0">
              <a:latin typeface="Georgia" pitchFamily="18" charset="0"/>
            </a:endParaRPr>
          </a:p>
          <a:p>
            <a:endParaRPr lang="pt-BR" dirty="0">
              <a:latin typeface="Georgia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85786" y="2500306"/>
            <a:ext cx="7215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Nós sabemos que dopagem é perigoso para a saúde do atleta... Mas por que?</a:t>
            </a:r>
          </a:p>
          <a:p>
            <a:pPr algn="ctr"/>
            <a:endParaRPr lang="pt-BR" sz="2000" dirty="0"/>
          </a:p>
        </p:txBody>
      </p:sp>
      <p:cxnSp>
        <p:nvCxnSpPr>
          <p:cNvPr id="10" name="Conector reto 9"/>
          <p:cNvCxnSpPr/>
          <p:nvPr/>
        </p:nvCxnSpPr>
        <p:spPr>
          <a:xfrm>
            <a:off x="785786" y="3286124"/>
            <a:ext cx="7429552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SSINATURA_EMAIL.png"/>
          <p:cNvPicPr>
            <a:picLocks noChangeAspect="1"/>
          </p:cNvPicPr>
          <p:nvPr/>
        </p:nvPicPr>
        <p:blipFill>
          <a:blip r:embed="rId2"/>
          <a:srcRect t="15916" b="16438"/>
          <a:stretch>
            <a:fillRect/>
          </a:stretch>
        </p:blipFill>
        <p:spPr>
          <a:xfrm>
            <a:off x="0" y="0"/>
            <a:ext cx="9144000" cy="121444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571604" y="1428736"/>
            <a:ext cx="5715040" cy="928694"/>
          </a:xfrm>
          <a:prstGeom prst="rect">
            <a:avLst/>
          </a:prstGeom>
          <a:solidFill>
            <a:srgbClr val="556A2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Como uma substância se torna proibida?</a:t>
            </a:r>
            <a:endParaRPr lang="pt-B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14348" y="3357562"/>
            <a:ext cx="80724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Georgia" pitchFamily="18" charset="0"/>
              </a:rPr>
              <a:t>É um documento que identifica substâncias e métodos proibidos em competição, fora de competição e em esportes particulares.</a:t>
            </a:r>
          </a:p>
          <a:p>
            <a:pPr>
              <a:buFont typeface="Wingdings" pitchFamily="2" charset="2"/>
              <a:buChar char="Ø"/>
            </a:pPr>
            <a:endParaRPr lang="pt-BR" dirty="0">
              <a:latin typeface="Georgia" pitchFamily="18" charset="0"/>
            </a:endParaRPr>
          </a:p>
          <a:p>
            <a:endParaRPr lang="pt-BR" dirty="0" smtClean="0">
              <a:latin typeface="Georgia" pitchFamily="18" charset="0"/>
            </a:endParaRPr>
          </a:p>
          <a:p>
            <a:endParaRPr lang="pt-BR" dirty="0" smtClean="0">
              <a:latin typeface="Georgia" pitchFamily="18" charset="0"/>
            </a:endParaRPr>
          </a:p>
          <a:p>
            <a:endParaRPr lang="pt-BR" dirty="0" smtClean="0">
              <a:latin typeface="Georgia" pitchFamily="18" charset="0"/>
            </a:endParaRPr>
          </a:p>
          <a:p>
            <a:endParaRPr lang="pt-BR" dirty="0">
              <a:latin typeface="Georgia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85786" y="2500306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O que é uma lista de substâncias proibida?</a:t>
            </a:r>
          </a:p>
          <a:p>
            <a:pPr algn="ctr"/>
            <a:endParaRPr lang="pt-BR" sz="2000" dirty="0"/>
          </a:p>
        </p:txBody>
      </p:sp>
      <p:cxnSp>
        <p:nvCxnSpPr>
          <p:cNvPr id="10" name="Conector reto 9"/>
          <p:cNvCxnSpPr/>
          <p:nvPr/>
        </p:nvCxnSpPr>
        <p:spPr>
          <a:xfrm>
            <a:off x="785786" y="3286124"/>
            <a:ext cx="7429552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SSINATURA_EMAIL.png"/>
          <p:cNvPicPr>
            <a:picLocks noChangeAspect="1"/>
          </p:cNvPicPr>
          <p:nvPr/>
        </p:nvPicPr>
        <p:blipFill>
          <a:blip r:embed="rId2"/>
          <a:srcRect t="15916" b="16438"/>
          <a:stretch>
            <a:fillRect/>
          </a:stretch>
        </p:blipFill>
        <p:spPr>
          <a:xfrm>
            <a:off x="0" y="0"/>
            <a:ext cx="9144000" cy="121444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571604" y="1428736"/>
            <a:ext cx="5715040" cy="928694"/>
          </a:xfrm>
          <a:prstGeom prst="rect">
            <a:avLst/>
          </a:prstGeom>
          <a:solidFill>
            <a:srgbClr val="556A2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Como uma substância se torna proibida?</a:t>
            </a:r>
            <a:endParaRPr lang="pt-B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14348" y="3357562"/>
            <a:ext cx="84296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Georgia" pitchFamily="18" charset="0"/>
              </a:rPr>
              <a:t>Deve cumprir qualquer 2 dos seguintes 3 critérios: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pt-BR" dirty="0" smtClean="0">
                <a:latin typeface="Georgia" pitchFamily="18" charset="0"/>
              </a:rPr>
              <a:t>Se tiver um potencial para melhorar ou melhora o desempenho no esporte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pt-BR" dirty="0" smtClean="0">
                <a:latin typeface="Georgia" pitchFamily="18" charset="0"/>
              </a:rPr>
              <a:t>Se representar um  real ou potencial risco à saúde do atleta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pt-BR" dirty="0" smtClean="0">
                <a:latin typeface="Georgia" pitchFamily="18" charset="0"/>
              </a:rPr>
              <a:t>Se violar o Espírito Esportivo</a:t>
            </a:r>
            <a:endParaRPr lang="pt-BR" dirty="0">
              <a:latin typeface="Georgia" pitchFamily="18" charset="0"/>
            </a:endParaRPr>
          </a:p>
          <a:p>
            <a:endParaRPr lang="pt-BR" dirty="0" smtClean="0">
              <a:latin typeface="Georgia" pitchFamily="18" charset="0"/>
            </a:endParaRPr>
          </a:p>
          <a:p>
            <a:endParaRPr lang="pt-BR" dirty="0" smtClean="0">
              <a:latin typeface="Georgia" pitchFamily="18" charset="0"/>
            </a:endParaRPr>
          </a:p>
          <a:p>
            <a:endParaRPr lang="pt-BR" dirty="0" smtClean="0">
              <a:latin typeface="Georgia" pitchFamily="18" charset="0"/>
            </a:endParaRPr>
          </a:p>
          <a:p>
            <a:endParaRPr lang="pt-BR" dirty="0">
              <a:latin typeface="Georgia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85786" y="2500306"/>
            <a:ext cx="7215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Quais são os critérios para adicionar uma </a:t>
            </a:r>
          </a:p>
          <a:p>
            <a:pPr algn="ctr"/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substância na lista?</a:t>
            </a:r>
          </a:p>
          <a:p>
            <a:pPr algn="ctr"/>
            <a:endParaRPr lang="pt-BR" sz="2000" dirty="0"/>
          </a:p>
        </p:txBody>
      </p:sp>
      <p:cxnSp>
        <p:nvCxnSpPr>
          <p:cNvPr id="10" name="Conector reto 9"/>
          <p:cNvCxnSpPr/>
          <p:nvPr/>
        </p:nvCxnSpPr>
        <p:spPr>
          <a:xfrm>
            <a:off x="785786" y="3286124"/>
            <a:ext cx="7429552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SSINATURA_EMAIL.png"/>
          <p:cNvPicPr>
            <a:picLocks noChangeAspect="1"/>
          </p:cNvPicPr>
          <p:nvPr/>
        </p:nvPicPr>
        <p:blipFill>
          <a:blip r:embed="rId2"/>
          <a:srcRect t="15916" b="16438"/>
          <a:stretch>
            <a:fillRect/>
          </a:stretch>
        </p:blipFill>
        <p:spPr>
          <a:xfrm>
            <a:off x="0" y="0"/>
            <a:ext cx="9144000" cy="121444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571604" y="1428736"/>
            <a:ext cx="5715040" cy="928694"/>
          </a:xfrm>
          <a:prstGeom prst="rect">
            <a:avLst/>
          </a:prstGeom>
          <a:solidFill>
            <a:srgbClr val="556A2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Esteróides</a:t>
            </a:r>
            <a:endParaRPr lang="pt-B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429024" y="3071810"/>
            <a:ext cx="84296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Georgia" pitchFamily="18" charset="0"/>
              </a:rPr>
              <a:t>  Dependência Psicológica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Georgia" pitchFamily="18" charset="0"/>
              </a:rPr>
              <a:t> Aumento de agressividade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Georgia" pitchFamily="18" charset="0"/>
              </a:rPr>
              <a:t> Alternância de humor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Georgia" pitchFamily="18" charset="0"/>
              </a:rPr>
              <a:t> Aumento do risco de doença no fígado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Georgia" pitchFamily="18" charset="0"/>
              </a:rPr>
              <a:t> Aumento de doenças cardiovasculares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Georgia" pitchFamily="18" charset="0"/>
              </a:rPr>
              <a:t> Pressão sanguínea alta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Georgia" pitchFamily="18" charset="0"/>
              </a:rPr>
              <a:t> Acne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Georgia" pitchFamily="18" charset="0"/>
              </a:rPr>
              <a:t> Calvície</a:t>
            </a:r>
            <a:endParaRPr lang="pt-BR" dirty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pt-BR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pt-BR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pt-BR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pt-BR" dirty="0">
              <a:latin typeface="Georgia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85786" y="2500306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Efeitos Colaterais gerais:</a:t>
            </a:r>
            <a:endParaRPr lang="pt-BR" sz="2000" b="1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pPr algn="ctr"/>
            <a:endParaRPr lang="pt-BR" sz="2000" dirty="0"/>
          </a:p>
        </p:txBody>
      </p:sp>
      <p:cxnSp>
        <p:nvCxnSpPr>
          <p:cNvPr id="10" name="Conector reto 9"/>
          <p:cNvCxnSpPr/>
          <p:nvPr/>
        </p:nvCxnSpPr>
        <p:spPr>
          <a:xfrm>
            <a:off x="785786" y="2928934"/>
            <a:ext cx="7429552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828" y="3133747"/>
            <a:ext cx="26098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SSINATURA_EMAIL.png"/>
          <p:cNvPicPr>
            <a:picLocks noChangeAspect="1"/>
          </p:cNvPicPr>
          <p:nvPr/>
        </p:nvPicPr>
        <p:blipFill>
          <a:blip r:embed="rId2"/>
          <a:srcRect t="15916" b="16438"/>
          <a:stretch>
            <a:fillRect/>
          </a:stretch>
        </p:blipFill>
        <p:spPr>
          <a:xfrm>
            <a:off x="0" y="0"/>
            <a:ext cx="9144000" cy="121444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571604" y="1428736"/>
            <a:ext cx="5715040" cy="928694"/>
          </a:xfrm>
          <a:prstGeom prst="rect">
            <a:avLst/>
          </a:prstGeom>
          <a:solidFill>
            <a:srgbClr val="556A2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Esteróides</a:t>
            </a:r>
            <a:endParaRPr lang="pt-B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000364" y="2643182"/>
            <a:ext cx="69294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>
                <a:latin typeface="Georgia" pitchFamily="18" charset="0"/>
              </a:rPr>
              <a:t> </a:t>
            </a:r>
            <a:r>
              <a:rPr lang="pt-BR" dirty="0" smtClean="0">
                <a:latin typeface="Georgia" pitchFamily="18" charset="0"/>
              </a:rPr>
              <a:t>Diminuição de  Testículos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Georgia" pitchFamily="18" charset="0"/>
              </a:rPr>
              <a:t> Efeitos colaterais sexuais (reduz produção de esperma,  impotência, desordem no libido)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Georgia" pitchFamily="18" charset="0"/>
              </a:rPr>
              <a:t> Crescimento no seio</a:t>
            </a:r>
            <a:endParaRPr lang="pt-BR" dirty="0">
              <a:latin typeface="Georgia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00034" y="2500306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Em homens:</a:t>
            </a:r>
            <a:endParaRPr lang="pt-BR" sz="2000" b="1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pPr algn="ctr"/>
            <a:endParaRPr lang="pt-BR" sz="2000" dirty="0"/>
          </a:p>
        </p:txBody>
      </p:sp>
      <p:cxnSp>
        <p:nvCxnSpPr>
          <p:cNvPr id="10" name="Conector reto 9"/>
          <p:cNvCxnSpPr/>
          <p:nvPr/>
        </p:nvCxnSpPr>
        <p:spPr>
          <a:xfrm>
            <a:off x="714348" y="4429132"/>
            <a:ext cx="7429552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571472" y="4572008"/>
            <a:ext cx="2500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Em mulheres:</a:t>
            </a:r>
            <a:endParaRPr lang="pt-BR" sz="2000" b="1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pPr algn="ctr"/>
            <a:endParaRPr lang="pt-BR" sz="2000" dirty="0"/>
          </a:p>
        </p:txBody>
      </p:sp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071810"/>
            <a:ext cx="1061605" cy="1023278"/>
          </a:xfrm>
          <a:prstGeom prst="rect">
            <a:avLst/>
          </a:prstGeom>
          <a:noFill/>
        </p:spPr>
      </p:pic>
      <p:sp>
        <p:nvSpPr>
          <p:cNvPr id="27" name="CaixaDeTexto 26"/>
          <p:cNvSpPr txBox="1"/>
          <p:nvPr/>
        </p:nvSpPr>
        <p:spPr>
          <a:xfrm>
            <a:off x="2643174" y="4889384"/>
            <a:ext cx="69294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>
                <a:latin typeface="Georgia" pitchFamily="18" charset="0"/>
              </a:rPr>
              <a:t> </a:t>
            </a:r>
            <a:r>
              <a:rPr lang="pt-BR" dirty="0" smtClean="0">
                <a:latin typeface="Georgia" pitchFamily="18" charset="0"/>
              </a:rPr>
              <a:t>Engrossa a voz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Georgia" pitchFamily="18" charset="0"/>
              </a:rPr>
              <a:t> Crescimento excessivo de pelos na face e no corpo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Georgia" pitchFamily="18" charset="0"/>
              </a:rPr>
              <a:t> Ciclo menstrual abnormal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>
                <a:latin typeface="Georgia" pitchFamily="18" charset="0"/>
              </a:rPr>
              <a:t> </a:t>
            </a:r>
            <a:r>
              <a:rPr lang="pt-BR" dirty="0" smtClean="0">
                <a:latin typeface="Georgia" pitchFamily="18" charset="0"/>
              </a:rPr>
              <a:t>Aumento de clitóris</a:t>
            </a:r>
            <a:endParaRPr lang="pt-BR" dirty="0">
              <a:latin typeface="Georgia" pitchFamily="18" charset="0"/>
            </a:endParaRPr>
          </a:p>
        </p:txBody>
      </p:sp>
      <p:pic>
        <p:nvPicPr>
          <p:cNvPr id="28690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8272" y="5143512"/>
            <a:ext cx="1237711" cy="1478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SSINATURA_EMAIL.png"/>
          <p:cNvPicPr>
            <a:picLocks noChangeAspect="1"/>
          </p:cNvPicPr>
          <p:nvPr/>
        </p:nvPicPr>
        <p:blipFill>
          <a:blip r:embed="rId2"/>
          <a:srcRect t="15916" b="16438"/>
          <a:stretch>
            <a:fillRect/>
          </a:stretch>
        </p:blipFill>
        <p:spPr>
          <a:xfrm>
            <a:off x="0" y="0"/>
            <a:ext cx="9144000" cy="121444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571604" y="1428736"/>
            <a:ext cx="5715040" cy="928694"/>
          </a:xfrm>
          <a:prstGeom prst="rect">
            <a:avLst/>
          </a:prstGeom>
          <a:solidFill>
            <a:srgbClr val="556A2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Esteróides</a:t>
            </a:r>
            <a:endParaRPr lang="pt-B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643306" y="3357562"/>
            <a:ext cx="55006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Georgia" pitchFamily="18" charset="0"/>
              </a:rPr>
              <a:t>  Puberdade Prematura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Georgia" pitchFamily="18" charset="0"/>
              </a:rPr>
              <a:t> Atrofia no crescimento como resultado do fechamento prematuro das placas de crescimento do corpo</a:t>
            </a:r>
            <a:endParaRPr lang="pt-BR" dirty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pt-BR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pt-BR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pt-BR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pt-BR" dirty="0">
              <a:latin typeface="Georgia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214546" y="2428868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Também em adolescentes:</a:t>
            </a:r>
            <a:endParaRPr lang="pt-BR" sz="2000" b="1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pPr algn="ctr"/>
            <a:endParaRPr lang="pt-BR" sz="2000" dirty="0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5625148" y="1827530"/>
            <a:ext cx="0" cy="0"/>
          </a:xfrm>
          <a:prstGeom prst="line">
            <a:avLst/>
          </a:prstGeom>
          <a:noFill/>
          <a:ln w="4763">
            <a:solidFill>
              <a:srgbClr val="CC561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500570"/>
            <a:ext cx="2619679" cy="2160910"/>
          </a:xfrm>
          <a:prstGeom prst="rect">
            <a:avLst/>
          </a:prstGeom>
          <a:noFill/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428868"/>
            <a:ext cx="1857388" cy="2031663"/>
          </a:xfrm>
          <a:prstGeom prst="rect">
            <a:avLst/>
          </a:prstGeom>
          <a:noFill/>
        </p:spPr>
      </p:pic>
      <p:sp>
        <p:nvSpPr>
          <p:cNvPr id="29730" name="Line 34"/>
          <p:cNvSpPr>
            <a:spLocks noChangeShapeType="1"/>
          </p:cNvSpPr>
          <p:nvPr/>
        </p:nvSpPr>
        <p:spPr bwMode="auto">
          <a:xfrm>
            <a:off x="5850622" y="2139627"/>
            <a:ext cx="0" cy="0"/>
          </a:xfrm>
          <a:prstGeom prst="line">
            <a:avLst/>
          </a:prstGeom>
          <a:noFill/>
          <a:ln w="4763">
            <a:solidFill>
              <a:srgbClr val="CC561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9737" name="Rectangle 41"/>
          <p:cNvSpPr>
            <a:spLocks noChangeArrowheads="1"/>
          </p:cNvSpPr>
          <p:nvPr/>
        </p:nvSpPr>
        <p:spPr bwMode="auto">
          <a:xfrm>
            <a:off x="1857356" y="2571744"/>
            <a:ext cx="1214446" cy="285752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Resultado de imagem para cannabis sati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3286148"/>
            <a:ext cx="3110804" cy="2857496"/>
          </a:xfrm>
          <a:prstGeom prst="rect">
            <a:avLst/>
          </a:prstGeom>
          <a:noFill/>
        </p:spPr>
      </p:pic>
      <p:pic>
        <p:nvPicPr>
          <p:cNvPr id="4" name="Imagem 3" descr="ASSINATURA_EMAIL.png"/>
          <p:cNvPicPr>
            <a:picLocks noChangeAspect="1"/>
          </p:cNvPicPr>
          <p:nvPr/>
        </p:nvPicPr>
        <p:blipFill>
          <a:blip r:embed="rId3"/>
          <a:srcRect t="15916" b="16438"/>
          <a:stretch>
            <a:fillRect/>
          </a:stretch>
        </p:blipFill>
        <p:spPr>
          <a:xfrm>
            <a:off x="0" y="0"/>
            <a:ext cx="9144000" cy="121444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500166" y="1428736"/>
            <a:ext cx="6215106" cy="928694"/>
          </a:xfrm>
          <a:prstGeom prst="rect">
            <a:avLst/>
          </a:prstGeom>
          <a:solidFill>
            <a:srgbClr val="556A2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Cannabis</a:t>
            </a:r>
            <a: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 Sativa (Maconha)</a:t>
            </a:r>
            <a:endParaRPr lang="pt-B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357422" y="3071810"/>
            <a:ext cx="84296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Georgia" pitchFamily="18" charset="0"/>
              </a:rPr>
              <a:t>  Dependência Psicológica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Georgia" pitchFamily="18" charset="0"/>
              </a:rPr>
              <a:t> Dependência Física (suspensão)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Georgia" pitchFamily="18" charset="0"/>
              </a:rPr>
              <a:t> Perda de atenção e motivação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Georgia" pitchFamily="18" charset="0"/>
              </a:rPr>
              <a:t> Memória e habilidades de aprendizado comprometidas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>
                <a:latin typeface="Georgia" pitchFamily="18" charset="0"/>
              </a:rPr>
              <a:t> </a:t>
            </a:r>
            <a:r>
              <a:rPr lang="pt-BR" dirty="0" smtClean="0">
                <a:latin typeface="Georgia" pitchFamily="18" charset="0"/>
              </a:rPr>
              <a:t>Fraqueza no sistema imunológico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>
                <a:latin typeface="Georgia" pitchFamily="18" charset="0"/>
              </a:rPr>
              <a:t> </a:t>
            </a:r>
            <a:r>
              <a:rPr lang="pt-BR" dirty="0" smtClean="0">
                <a:latin typeface="Georgia" pitchFamily="18" charset="0"/>
              </a:rPr>
              <a:t>Doença respiratória (câncer no pulmão, câncer de garganta 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latin typeface="Georgia" pitchFamily="18" charset="0"/>
              </a:rPr>
              <a:t>e bronquite crônica)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>
                <a:latin typeface="Georgia" pitchFamily="18" charset="0"/>
              </a:rPr>
              <a:t> </a:t>
            </a:r>
            <a:r>
              <a:rPr lang="pt-BR" dirty="0" smtClean="0">
                <a:latin typeface="Georgia" pitchFamily="18" charset="0"/>
              </a:rPr>
              <a:t>Psicose</a:t>
            </a:r>
            <a:endParaRPr lang="pt-BR" dirty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pt-BR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pt-BR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pt-BR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pt-BR" dirty="0">
              <a:latin typeface="Georgia" pitchFamily="18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28662" y="2428868"/>
            <a:ext cx="7215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Uso prolongado resulta em:</a:t>
            </a:r>
            <a:endParaRPr lang="pt-BR" sz="2000" b="1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  <a:p>
            <a:pPr algn="ctr"/>
            <a:endParaRPr lang="pt-BR" sz="2000" dirty="0"/>
          </a:p>
        </p:txBody>
      </p:sp>
      <p:cxnSp>
        <p:nvCxnSpPr>
          <p:cNvPr id="10" name="Conector reto 9"/>
          <p:cNvCxnSpPr/>
          <p:nvPr/>
        </p:nvCxnSpPr>
        <p:spPr>
          <a:xfrm>
            <a:off x="785786" y="2928934"/>
            <a:ext cx="7429552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ASSINATURA_EMAIL.png"/>
          <p:cNvPicPr>
            <a:picLocks noChangeAspect="1"/>
          </p:cNvPicPr>
          <p:nvPr/>
        </p:nvPicPr>
        <p:blipFill>
          <a:blip r:embed="rId2"/>
          <a:srcRect t="15916" b="16438"/>
          <a:stretch>
            <a:fillRect/>
          </a:stretch>
        </p:blipFill>
        <p:spPr>
          <a:xfrm>
            <a:off x="0" y="0"/>
            <a:ext cx="9144000" cy="121444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571604" y="1428736"/>
            <a:ext cx="5715040" cy="928694"/>
          </a:xfrm>
          <a:prstGeom prst="rect">
            <a:avLst/>
          </a:prstGeom>
          <a:solidFill>
            <a:srgbClr val="556A2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Estimulantes</a:t>
            </a:r>
            <a:endParaRPr lang="pt-B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286016" y="2285992"/>
            <a:ext cx="8429652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Georgia" pitchFamily="18" charset="0"/>
              </a:rPr>
              <a:t>  Dependência Psicológica e física (retirada)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Georgia" pitchFamily="18" charset="0"/>
              </a:rPr>
              <a:t> Ansiedade e agressão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Georgia" pitchFamily="18" charset="0"/>
              </a:rPr>
              <a:t> Aumento e irregularidade no batimento cardíaco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Georgia" pitchFamily="18" charset="0"/>
              </a:rPr>
              <a:t> Aumento de pressão sanguínea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Georgia" pitchFamily="18" charset="0"/>
              </a:rPr>
              <a:t> Aumento do risco de derrame e ataque cardíaco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>
                <a:latin typeface="Georgia" pitchFamily="18" charset="0"/>
              </a:rPr>
              <a:t> </a:t>
            </a:r>
            <a:r>
              <a:rPr lang="pt-BR" dirty="0" smtClean="0">
                <a:latin typeface="Georgia" pitchFamily="18" charset="0"/>
              </a:rPr>
              <a:t>Desidratação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>
                <a:latin typeface="Georgia" pitchFamily="18" charset="0"/>
              </a:rPr>
              <a:t> </a:t>
            </a:r>
            <a:r>
              <a:rPr lang="pt-BR" dirty="0" smtClean="0">
                <a:latin typeface="Georgia" pitchFamily="18" charset="0"/>
              </a:rPr>
              <a:t>Problema com coordenação e equilíbrio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Georgia" pitchFamily="18" charset="0"/>
              </a:rPr>
              <a:t> Tremores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Georgia" pitchFamily="18" charset="0"/>
              </a:rPr>
              <a:t> Insônia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Georgia" pitchFamily="18" charset="0"/>
              </a:rPr>
              <a:t>Perda de memória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>
                <a:latin typeface="Georgia" pitchFamily="18" charset="0"/>
              </a:rPr>
              <a:t>Perda de apetite</a:t>
            </a:r>
            <a:endParaRPr lang="pt-BR" dirty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pt-BR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pt-BR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pt-BR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</a:pPr>
            <a:endParaRPr lang="pt-BR" dirty="0">
              <a:latin typeface="Georgia" pitchFamily="18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496"/>
            <a:ext cx="2257315" cy="329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500</Words>
  <Application>Microsoft Office PowerPoint</Application>
  <PresentationFormat>Apresentação na tela (4:3)</PresentationFormat>
  <Paragraphs>106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hdesk</dc:creator>
  <cp:lastModifiedBy>hdesk</cp:lastModifiedBy>
  <cp:revision>19</cp:revision>
  <dcterms:created xsi:type="dcterms:W3CDTF">2017-04-17T15:13:34Z</dcterms:created>
  <dcterms:modified xsi:type="dcterms:W3CDTF">2017-04-17T18:23:40Z</dcterms:modified>
</cp:coreProperties>
</file>